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80"/>
  </p:notesMasterIdLst>
  <p:sldIdLst>
    <p:sldId id="518" r:id="rId5"/>
    <p:sldId id="564" r:id="rId6"/>
    <p:sldId id="544" r:id="rId7"/>
    <p:sldId id="520" r:id="rId8"/>
    <p:sldId id="565" r:id="rId9"/>
    <p:sldId id="566" r:id="rId10"/>
    <p:sldId id="567" r:id="rId11"/>
    <p:sldId id="568" r:id="rId12"/>
    <p:sldId id="569" r:id="rId13"/>
    <p:sldId id="584" r:id="rId14"/>
    <p:sldId id="570" r:id="rId15"/>
    <p:sldId id="571" r:id="rId16"/>
    <p:sldId id="572" r:id="rId17"/>
    <p:sldId id="573" r:id="rId18"/>
    <p:sldId id="574" r:id="rId19"/>
    <p:sldId id="575" r:id="rId20"/>
    <p:sldId id="576" r:id="rId21"/>
    <p:sldId id="578" r:id="rId22"/>
    <p:sldId id="577" r:id="rId23"/>
    <p:sldId id="579" r:id="rId24"/>
    <p:sldId id="585" r:id="rId25"/>
    <p:sldId id="580" r:id="rId26"/>
    <p:sldId id="581" r:id="rId27"/>
    <p:sldId id="587" r:id="rId28"/>
    <p:sldId id="586" r:id="rId29"/>
    <p:sldId id="588" r:id="rId30"/>
    <p:sldId id="582" r:id="rId31"/>
    <p:sldId id="583" r:id="rId32"/>
    <p:sldId id="519" r:id="rId33"/>
    <p:sldId id="561" r:id="rId34"/>
    <p:sldId id="562" r:id="rId35"/>
    <p:sldId id="563" r:id="rId36"/>
    <p:sldId id="589" r:id="rId37"/>
    <p:sldId id="590" r:id="rId38"/>
    <p:sldId id="591" r:id="rId39"/>
    <p:sldId id="592" r:id="rId40"/>
    <p:sldId id="593" r:id="rId41"/>
    <p:sldId id="594" r:id="rId42"/>
    <p:sldId id="595" r:id="rId43"/>
    <p:sldId id="596" r:id="rId44"/>
    <p:sldId id="597" r:id="rId45"/>
    <p:sldId id="598" r:id="rId46"/>
    <p:sldId id="599" r:id="rId47"/>
    <p:sldId id="600" r:id="rId48"/>
    <p:sldId id="601" r:id="rId49"/>
    <p:sldId id="602" r:id="rId50"/>
    <p:sldId id="603" r:id="rId51"/>
    <p:sldId id="604" r:id="rId52"/>
    <p:sldId id="522" r:id="rId53"/>
    <p:sldId id="521" r:id="rId54"/>
    <p:sldId id="538" r:id="rId55"/>
    <p:sldId id="539" r:id="rId56"/>
    <p:sldId id="523" r:id="rId57"/>
    <p:sldId id="525" r:id="rId58"/>
    <p:sldId id="526" r:id="rId59"/>
    <p:sldId id="530" r:id="rId60"/>
    <p:sldId id="532" r:id="rId61"/>
    <p:sldId id="531" r:id="rId62"/>
    <p:sldId id="534" r:id="rId63"/>
    <p:sldId id="535" r:id="rId64"/>
    <p:sldId id="540" r:id="rId65"/>
    <p:sldId id="541" r:id="rId66"/>
    <p:sldId id="542" r:id="rId67"/>
    <p:sldId id="543" r:id="rId68"/>
    <p:sldId id="545" r:id="rId69"/>
    <p:sldId id="529" r:id="rId70"/>
    <p:sldId id="527" r:id="rId71"/>
    <p:sldId id="546" r:id="rId72"/>
    <p:sldId id="547" r:id="rId73"/>
    <p:sldId id="548" r:id="rId74"/>
    <p:sldId id="549" r:id="rId75"/>
    <p:sldId id="551" r:id="rId76"/>
    <p:sldId id="556" r:id="rId77"/>
    <p:sldId id="558" r:id="rId78"/>
    <p:sldId id="559"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l measurement" id="{D2FD053B-5FD0-443C-AB09-249251857D26}">
          <p14:sldIdLst>
            <p14:sldId id="518"/>
            <p14:sldId id="564"/>
            <p14:sldId id="544"/>
            <p14:sldId id="520"/>
            <p14:sldId id="565"/>
            <p14:sldId id="566"/>
            <p14:sldId id="567"/>
            <p14:sldId id="568"/>
            <p14:sldId id="569"/>
            <p14:sldId id="584"/>
            <p14:sldId id="570"/>
            <p14:sldId id="571"/>
            <p14:sldId id="572"/>
            <p14:sldId id="573"/>
            <p14:sldId id="574"/>
            <p14:sldId id="575"/>
            <p14:sldId id="576"/>
            <p14:sldId id="578"/>
            <p14:sldId id="577"/>
            <p14:sldId id="579"/>
            <p14:sldId id="585"/>
            <p14:sldId id="580"/>
            <p14:sldId id="581"/>
            <p14:sldId id="587"/>
            <p14:sldId id="586"/>
            <p14:sldId id="588"/>
            <p14:sldId id="582"/>
            <p14:sldId id="583"/>
            <p14:sldId id="519"/>
            <p14:sldId id="561"/>
            <p14:sldId id="562"/>
            <p14:sldId id="563"/>
            <p14:sldId id="589"/>
            <p14:sldId id="590"/>
            <p14:sldId id="591"/>
            <p14:sldId id="592"/>
            <p14:sldId id="593"/>
            <p14:sldId id="594"/>
            <p14:sldId id="595"/>
            <p14:sldId id="596"/>
            <p14:sldId id="597"/>
            <p14:sldId id="598"/>
            <p14:sldId id="599"/>
            <p14:sldId id="600"/>
            <p14:sldId id="601"/>
            <p14:sldId id="602"/>
            <p14:sldId id="603"/>
            <p14:sldId id="604"/>
            <p14:sldId id="522"/>
            <p14:sldId id="521"/>
            <p14:sldId id="538"/>
            <p14:sldId id="539"/>
            <p14:sldId id="523"/>
            <p14:sldId id="525"/>
            <p14:sldId id="526"/>
            <p14:sldId id="530"/>
            <p14:sldId id="532"/>
            <p14:sldId id="531"/>
            <p14:sldId id="534"/>
            <p14:sldId id="535"/>
            <p14:sldId id="540"/>
            <p14:sldId id="541"/>
            <p14:sldId id="542"/>
            <p14:sldId id="543"/>
            <p14:sldId id="545"/>
            <p14:sldId id="529"/>
            <p14:sldId id="527"/>
            <p14:sldId id="546"/>
            <p14:sldId id="547"/>
            <p14:sldId id="548"/>
            <p14:sldId id="549"/>
            <p14:sldId id="551"/>
            <p14:sldId id="556"/>
            <p14:sldId id="558"/>
            <p14:sldId id="559"/>
          </p14:sldIdLst>
        </p14:section>
      </p14:sectionLst>
    </p:ex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2B484A-7583-41AC-BA58-254C81D019D3}" v="52" dt="2022-05-17T13:48:47.668"/>
    <p1510:client id="{C9C07282-06E7-47E2-B3BA-FBA5036299E7}" v="9" dt="2022-05-17T13:59:59.6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1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NAV KUMAR - 200932126" userId="S::abhinav.kumar19@learner.manipal.edu::9937b559-5fb4-4bba-b1e6-3d18779ccfe4" providerId="AD" clId="Web-{BE2B484A-7583-41AC-BA58-254C81D019D3}"/>
    <pc:docChg chg="modSld">
      <pc:chgData name="ABHINAV KUMAR - 200932126" userId="S::abhinav.kumar19@learner.manipal.edu::9937b559-5fb4-4bba-b1e6-3d18779ccfe4" providerId="AD" clId="Web-{BE2B484A-7583-41AC-BA58-254C81D019D3}" dt="2022-05-17T13:48:47.668" v="49" actId="14100"/>
      <pc:docMkLst>
        <pc:docMk/>
      </pc:docMkLst>
      <pc:sldChg chg="addSp delSp modSp">
        <pc:chgData name="ABHINAV KUMAR - 200932126" userId="S::abhinav.kumar19@learner.manipal.edu::9937b559-5fb4-4bba-b1e6-3d18779ccfe4" providerId="AD" clId="Web-{BE2B484A-7583-41AC-BA58-254C81D019D3}" dt="2022-05-17T13:42:02.333" v="22" actId="14100"/>
        <pc:sldMkLst>
          <pc:docMk/>
          <pc:sldMk cId="0" sldId="574"/>
        </pc:sldMkLst>
        <pc:spChg chg="add del mod">
          <ac:chgData name="ABHINAV KUMAR - 200932126" userId="S::abhinav.kumar19@learner.manipal.edu::9937b559-5fb4-4bba-b1e6-3d18779ccfe4" providerId="AD" clId="Web-{BE2B484A-7583-41AC-BA58-254C81D019D3}" dt="2022-05-17T13:41:50.551" v="17"/>
          <ac:spMkLst>
            <pc:docMk/>
            <pc:sldMk cId="0" sldId="574"/>
            <ac:spMk id="4" creationId="{BCCEF44D-52D8-6621-70E1-D7DF239F37D3}"/>
          </ac:spMkLst>
        </pc:spChg>
        <pc:picChg chg="mod">
          <ac:chgData name="ABHINAV KUMAR - 200932126" userId="S::abhinav.kumar19@learner.manipal.edu::9937b559-5fb4-4bba-b1e6-3d18779ccfe4" providerId="AD" clId="Web-{BE2B484A-7583-41AC-BA58-254C81D019D3}" dt="2022-05-17T13:42:02.333" v="22" actId="14100"/>
          <ac:picMkLst>
            <pc:docMk/>
            <pc:sldMk cId="0" sldId="574"/>
            <ac:picMk id="12290" creationId="{00000000-0000-0000-0000-000000000000}"/>
          </ac:picMkLst>
        </pc:picChg>
        <pc:cxnChg chg="add del mod">
          <ac:chgData name="ABHINAV KUMAR - 200932126" userId="S::abhinav.kumar19@learner.manipal.edu::9937b559-5fb4-4bba-b1e6-3d18779ccfe4" providerId="AD" clId="Web-{BE2B484A-7583-41AC-BA58-254C81D019D3}" dt="2022-05-17T13:41:55.864" v="19"/>
          <ac:cxnSpMkLst>
            <pc:docMk/>
            <pc:sldMk cId="0" sldId="574"/>
            <ac:cxnSpMk id="3" creationId="{2B97844C-883F-84A9-DBC9-D7FC656E6262}"/>
          </ac:cxnSpMkLst>
        </pc:cxnChg>
        <pc:cxnChg chg="add del mod">
          <ac:chgData name="ABHINAV KUMAR - 200932126" userId="S::abhinav.kumar19@learner.manipal.edu::9937b559-5fb4-4bba-b1e6-3d18779ccfe4" providerId="AD" clId="Web-{BE2B484A-7583-41AC-BA58-254C81D019D3}" dt="2022-05-17T13:41:54.098" v="18"/>
          <ac:cxnSpMkLst>
            <pc:docMk/>
            <pc:sldMk cId="0" sldId="574"/>
            <ac:cxnSpMk id="5" creationId="{1B04C2BB-D121-A9D5-6395-B6CE877DD95F}"/>
          </ac:cxnSpMkLst>
        </pc:cxnChg>
        <pc:cxnChg chg="add del mod">
          <ac:chgData name="ABHINAV KUMAR - 200932126" userId="S::abhinav.kumar19@learner.manipal.edu::9937b559-5fb4-4bba-b1e6-3d18779ccfe4" providerId="AD" clId="Web-{BE2B484A-7583-41AC-BA58-254C81D019D3}" dt="2022-05-17T13:41:58.973" v="21"/>
          <ac:cxnSpMkLst>
            <pc:docMk/>
            <pc:sldMk cId="0" sldId="574"/>
            <ac:cxnSpMk id="6" creationId="{384E2C99-872F-15EA-17DF-B7597FDDAAA9}"/>
          </ac:cxnSpMkLst>
        </pc:cxnChg>
      </pc:sldChg>
      <pc:sldChg chg="addSp modSp">
        <pc:chgData name="ABHINAV KUMAR - 200932126" userId="S::abhinav.kumar19@learner.manipal.edu::9937b559-5fb4-4bba-b1e6-3d18779ccfe4" providerId="AD" clId="Web-{BE2B484A-7583-41AC-BA58-254C81D019D3}" dt="2022-05-17T13:43:48.210" v="44" actId="1076"/>
        <pc:sldMkLst>
          <pc:docMk/>
          <pc:sldMk cId="0" sldId="579"/>
        </pc:sldMkLst>
        <pc:spChg chg="add mod">
          <ac:chgData name="ABHINAV KUMAR - 200932126" userId="S::abhinav.kumar19@learner.manipal.edu::9937b559-5fb4-4bba-b1e6-3d18779ccfe4" providerId="AD" clId="Web-{BE2B484A-7583-41AC-BA58-254C81D019D3}" dt="2022-05-17T13:43:48.210" v="44" actId="1076"/>
          <ac:spMkLst>
            <pc:docMk/>
            <pc:sldMk cId="0" sldId="579"/>
            <ac:spMk id="3" creationId="{8AC49586-1B35-763C-FB76-77B22A4D080E}"/>
          </ac:spMkLst>
        </pc:spChg>
        <pc:picChg chg="mod">
          <ac:chgData name="ABHINAV KUMAR - 200932126" userId="S::abhinav.kumar19@learner.manipal.edu::9937b559-5fb4-4bba-b1e6-3d18779ccfe4" providerId="AD" clId="Web-{BE2B484A-7583-41AC-BA58-254C81D019D3}" dt="2022-05-17T13:43:19.569" v="23" actId="14100"/>
          <ac:picMkLst>
            <pc:docMk/>
            <pc:sldMk cId="0" sldId="579"/>
            <ac:picMk id="17410" creationId="{00000000-0000-0000-0000-000000000000}"/>
          </ac:picMkLst>
        </pc:picChg>
      </pc:sldChg>
      <pc:sldChg chg="modSp">
        <pc:chgData name="ABHINAV KUMAR - 200932126" userId="S::abhinav.kumar19@learner.manipal.edu::9937b559-5fb4-4bba-b1e6-3d18779ccfe4" providerId="AD" clId="Web-{BE2B484A-7583-41AC-BA58-254C81D019D3}" dt="2022-05-17T13:46:49.541" v="45" actId="14100"/>
        <pc:sldMkLst>
          <pc:docMk/>
          <pc:sldMk cId="0" sldId="580"/>
        </pc:sldMkLst>
        <pc:picChg chg="mod">
          <ac:chgData name="ABHINAV KUMAR - 200932126" userId="S::abhinav.kumar19@learner.manipal.edu::9937b559-5fb4-4bba-b1e6-3d18779ccfe4" providerId="AD" clId="Web-{BE2B484A-7583-41AC-BA58-254C81D019D3}" dt="2022-05-17T13:46:49.541" v="45" actId="14100"/>
          <ac:picMkLst>
            <pc:docMk/>
            <pc:sldMk cId="0" sldId="580"/>
            <ac:picMk id="18434" creationId="{00000000-0000-0000-0000-000000000000}"/>
          </ac:picMkLst>
        </pc:picChg>
      </pc:sldChg>
      <pc:sldChg chg="modSp">
        <pc:chgData name="ABHINAV KUMAR - 200932126" userId="S::abhinav.kumar19@learner.manipal.edu::9937b559-5fb4-4bba-b1e6-3d18779ccfe4" providerId="AD" clId="Web-{BE2B484A-7583-41AC-BA58-254C81D019D3}" dt="2022-05-17T13:48:47.668" v="49" actId="14100"/>
        <pc:sldMkLst>
          <pc:docMk/>
          <pc:sldMk cId="0" sldId="581"/>
        </pc:sldMkLst>
        <pc:picChg chg="mod">
          <ac:chgData name="ABHINAV KUMAR - 200932126" userId="S::abhinav.kumar19@learner.manipal.edu::9937b559-5fb4-4bba-b1e6-3d18779ccfe4" providerId="AD" clId="Web-{BE2B484A-7583-41AC-BA58-254C81D019D3}" dt="2022-05-17T13:48:47.668" v="49" actId="14100"/>
          <ac:picMkLst>
            <pc:docMk/>
            <pc:sldMk cId="0" sldId="581"/>
            <ac:picMk id="19458" creationId="{00000000-0000-0000-0000-000000000000}"/>
          </ac:picMkLst>
        </pc:picChg>
      </pc:sldChg>
      <pc:sldChg chg="modSp">
        <pc:chgData name="ABHINAV KUMAR - 200932126" userId="S::abhinav.kumar19@learner.manipal.edu::9937b559-5fb4-4bba-b1e6-3d18779ccfe4" providerId="AD" clId="Web-{BE2B484A-7583-41AC-BA58-254C81D019D3}" dt="2022-05-17T13:48:33.340" v="48" actId="14100"/>
        <pc:sldMkLst>
          <pc:docMk/>
          <pc:sldMk cId="0" sldId="586"/>
        </pc:sldMkLst>
        <pc:picChg chg="mod">
          <ac:chgData name="ABHINAV KUMAR - 200932126" userId="S::abhinav.kumar19@learner.manipal.edu::9937b559-5fb4-4bba-b1e6-3d18779ccfe4" providerId="AD" clId="Web-{BE2B484A-7583-41AC-BA58-254C81D019D3}" dt="2022-05-17T13:48:33.340" v="48" actId="14100"/>
          <ac:picMkLst>
            <pc:docMk/>
            <pc:sldMk cId="0" sldId="586"/>
            <ac:picMk id="1026" creationId="{00000000-0000-0000-0000-000000000000}"/>
          </ac:picMkLst>
        </pc:picChg>
      </pc:sldChg>
    </pc:docChg>
  </pc:docChgLst>
  <pc:docChgLst>
    <pc:chgData name="DISHANT SWAIN - 200932136" userId="S::dishant.swain@learner.manipal.edu::07124dae-f5b6-44cf-96b9-1fd2d4786374" providerId="AD" clId="Web-{C9C07282-06E7-47E2-B3BA-FBA5036299E7}"/>
    <pc:docChg chg="modSld">
      <pc:chgData name="DISHANT SWAIN - 200932136" userId="S::dishant.swain@learner.manipal.edu::07124dae-f5b6-44cf-96b9-1fd2d4786374" providerId="AD" clId="Web-{C9C07282-06E7-47E2-B3BA-FBA5036299E7}" dt="2022-05-17T13:59:59.622" v="8" actId="1076"/>
      <pc:docMkLst>
        <pc:docMk/>
      </pc:docMkLst>
      <pc:sldChg chg="modSp">
        <pc:chgData name="DISHANT SWAIN - 200932136" userId="S::dishant.swain@learner.manipal.edu::07124dae-f5b6-44cf-96b9-1fd2d4786374" providerId="AD" clId="Web-{C9C07282-06E7-47E2-B3BA-FBA5036299E7}" dt="2022-05-17T13:59:59.622" v="8" actId="1076"/>
        <pc:sldMkLst>
          <pc:docMk/>
          <pc:sldMk cId="0" sldId="579"/>
        </pc:sldMkLst>
        <pc:spChg chg="mod">
          <ac:chgData name="DISHANT SWAIN - 200932136" userId="S::dishant.swain@learner.manipal.edu::07124dae-f5b6-44cf-96b9-1fd2d4786374" providerId="AD" clId="Web-{C9C07282-06E7-47E2-B3BA-FBA5036299E7}" dt="2022-05-17T13:59:26.777" v="7" actId="20577"/>
          <ac:spMkLst>
            <pc:docMk/>
            <pc:sldMk cId="0" sldId="579"/>
            <ac:spMk id="3" creationId="{8AC49586-1B35-763C-FB76-77B22A4D080E}"/>
          </ac:spMkLst>
        </pc:spChg>
        <pc:picChg chg="mod">
          <ac:chgData name="DISHANT SWAIN - 200932136" userId="S::dishant.swain@learner.manipal.edu::07124dae-f5b6-44cf-96b9-1fd2d4786374" providerId="AD" clId="Web-{C9C07282-06E7-47E2-B3BA-FBA5036299E7}" dt="2022-05-17T13:59:59.622" v="8" actId="1076"/>
          <ac:picMkLst>
            <pc:docMk/>
            <pc:sldMk cId="0" sldId="579"/>
            <ac:picMk id="17410"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0968E5-D3A2-4CE8-B866-9B1AE2E6E0EB}" type="datetimeFigureOut">
              <a:rPr lang="en-US" smtClean="0"/>
              <a:pPr/>
              <a:t>5/17/2022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ACD511-3FBA-42A2-89AB-9F77AD734AE3}" type="slidenum">
              <a:rPr lang="en-US" smtClean="0"/>
              <a:pPr/>
              <a:t>‹#›</a:t>
            </a:fld>
            <a:endParaRPr lang="en-US"/>
          </a:p>
        </p:txBody>
      </p:sp>
    </p:spTree>
    <p:extLst>
      <p:ext uri="{BB962C8B-B14F-4D97-AF65-F5344CB8AC3E}">
        <p14:creationId xmlns:p14="http://schemas.microsoft.com/office/powerpoint/2010/main" val="2987346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ACD511-3FBA-42A2-89AB-9F77AD734AE3}" type="slidenum">
              <a:rPr lang="en-US" smtClean="0"/>
              <a:pPr/>
              <a:t>3</a:t>
            </a:fld>
            <a:endParaRPr lang="en-US"/>
          </a:p>
        </p:txBody>
      </p:sp>
    </p:spTree>
    <p:extLst>
      <p:ext uri="{BB962C8B-B14F-4D97-AF65-F5344CB8AC3E}">
        <p14:creationId xmlns:p14="http://schemas.microsoft.com/office/powerpoint/2010/main" val="1923345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Lights</a:t>
            </a:r>
            <a:r>
              <a:rPr lang="en-US" baseline="0"/>
              <a:t> are provided in some cases</a:t>
            </a:r>
            <a:endParaRPr lang="en-US"/>
          </a:p>
        </p:txBody>
      </p:sp>
      <p:sp>
        <p:nvSpPr>
          <p:cNvPr id="4" name="Slide Number Placeholder 3"/>
          <p:cNvSpPr>
            <a:spLocks noGrp="1"/>
          </p:cNvSpPr>
          <p:nvPr>
            <p:ph type="sldNum" sz="quarter" idx="10"/>
          </p:nvPr>
        </p:nvSpPr>
        <p:spPr/>
        <p:txBody>
          <a:bodyPr/>
          <a:lstStyle/>
          <a:p>
            <a:fld id="{F0E67C00-F679-4C51-9894-9E2214E5C2F1}" type="slidenum">
              <a:rPr lang="en-US" smtClean="0"/>
              <a:pPr/>
              <a:t>4</a:t>
            </a:fld>
            <a:endParaRPr lang="en-US"/>
          </a:p>
        </p:txBody>
      </p:sp>
    </p:spTree>
    <p:extLst>
      <p:ext uri="{BB962C8B-B14F-4D97-AF65-F5344CB8AC3E}">
        <p14:creationId xmlns:p14="http://schemas.microsoft.com/office/powerpoint/2010/main" val="954255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Force and pressure are proportional to liquid head</a:t>
            </a:r>
          </a:p>
        </p:txBody>
      </p:sp>
      <p:sp>
        <p:nvSpPr>
          <p:cNvPr id="4" name="Slide Number Placeholder 3"/>
          <p:cNvSpPr>
            <a:spLocks noGrp="1"/>
          </p:cNvSpPr>
          <p:nvPr>
            <p:ph type="sldNum" sz="quarter" idx="10"/>
          </p:nvPr>
        </p:nvSpPr>
        <p:spPr/>
        <p:txBody>
          <a:bodyPr/>
          <a:lstStyle/>
          <a:p>
            <a:fld id="{F0E67C00-F679-4C51-9894-9E2214E5C2F1}" type="slidenum">
              <a:rPr lang="en-US" smtClean="0"/>
              <a:pPr/>
              <a:t>49</a:t>
            </a:fld>
            <a:endParaRPr lang="en-US"/>
          </a:p>
        </p:txBody>
      </p:sp>
    </p:spTree>
    <p:extLst>
      <p:ext uri="{BB962C8B-B14F-4D97-AF65-F5344CB8AC3E}">
        <p14:creationId xmlns:p14="http://schemas.microsoft.com/office/powerpoint/2010/main" val="1860698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75A4A950-4BF3-4F84-9DF5-0F1AD303C6B0}" type="datetime3">
              <a:rPr lang="en-US" smtClean="0"/>
              <a:pPr/>
              <a:t>17 May 2022</a:t>
            </a:fld>
            <a:endParaRPr lang="en-US"/>
          </a:p>
        </p:txBody>
      </p:sp>
      <p:sp>
        <p:nvSpPr>
          <p:cNvPr id="5" name="Footer Placeholder 4"/>
          <p:cNvSpPr>
            <a:spLocks noGrp="1"/>
          </p:cNvSpPr>
          <p:nvPr>
            <p:ph type="ftr" sz="quarter" idx="11"/>
          </p:nvPr>
        </p:nvSpPr>
        <p:spPr/>
        <p:txBody>
          <a:bodyPr/>
          <a:lstStyle/>
          <a:p>
            <a:r>
              <a:rPr lang="en-US"/>
              <a:t>Industrial Instrumentation by V.Sravani</a:t>
            </a:r>
          </a:p>
        </p:txBody>
      </p:sp>
      <p:sp>
        <p:nvSpPr>
          <p:cNvPr id="6" name="Slide Number Placeholder 5"/>
          <p:cNvSpPr>
            <a:spLocks noGrp="1"/>
          </p:cNvSpPr>
          <p:nvPr>
            <p:ph type="sldNum" sz="quarter" idx="12"/>
          </p:nvPr>
        </p:nvSpPr>
        <p:spPr/>
        <p:txBody>
          <a:bodyPr/>
          <a:lstStyle/>
          <a:p>
            <a:fld id="{39AF37A2-C851-4F32-9430-125BBAF8912B}"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326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04E071-92CB-4CC7-8CA7-7E83A9069001}" type="datetime3">
              <a:rPr lang="en-US" smtClean="0"/>
              <a:pPr/>
              <a:t>17 May 2022</a:t>
            </a:fld>
            <a:endParaRPr lang="en-US"/>
          </a:p>
        </p:txBody>
      </p:sp>
      <p:sp>
        <p:nvSpPr>
          <p:cNvPr id="6" name="Footer Placeholder 5"/>
          <p:cNvSpPr>
            <a:spLocks noGrp="1"/>
          </p:cNvSpPr>
          <p:nvPr>
            <p:ph type="ftr" sz="quarter" idx="11"/>
          </p:nvPr>
        </p:nvSpPr>
        <p:spPr/>
        <p:txBody>
          <a:bodyPr/>
          <a:lstStyle/>
          <a:p>
            <a:r>
              <a:rPr lang="en-US"/>
              <a:t>Industrial Instrumentation by V.Sravani</a:t>
            </a:r>
          </a:p>
        </p:txBody>
      </p:sp>
      <p:sp>
        <p:nvSpPr>
          <p:cNvPr id="7" name="Slide Number Placeholder 6"/>
          <p:cNvSpPr>
            <a:spLocks noGrp="1"/>
          </p:cNvSpPr>
          <p:nvPr>
            <p:ph type="sldNum" sz="quarter" idx="12"/>
          </p:nvPr>
        </p:nvSpPr>
        <p:spPr/>
        <p:txBody>
          <a:bodyPr/>
          <a:lstStyle/>
          <a:p>
            <a:fld id="{39AF37A2-C851-4F32-9430-125BBAF8912B}" type="slidenum">
              <a:rPr lang="en-US" smtClean="0"/>
              <a:pPr/>
              <a:t>‹#›</a:t>
            </a:fld>
            <a:endParaRPr lang="en-US"/>
          </a:p>
        </p:txBody>
      </p:sp>
    </p:spTree>
    <p:extLst>
      <p:ext uri="{BB962C8B-B14F-4D97-AF65-F5344CB8AC3E}">
        <p14:creationId xmlns:p14="http://schemas.microsoft.com/office/powerpoint/2010/main" val="157529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CC306A-9219-453E-8988-50E44F19BF65}" type="datetime3">
              <a:rPr lang="en-US" smtClean="0"/>
              <a:pPr/>
              <a:t>17 May 2022</a:t>
            </a:fld>
            <a:endParaRPr lang="en-US"/>
          </a:p>
        </p:txBody>
      </p:sp>
      <p:sp>
        <p:nvSpPr>
          <p:cNvPr id="5" name="Footer Placeholder 4"/>
          <p:cNvSpPr>
            <a:spLocks noGrp="1"/>
          </p:cNvSpPr>
          <p:nvPr>
            <p:ph type="ftr" sz="quarter" idx="11"/>
          </p:nvPr>
        </p:nvSpPr>
        <p:spPr/>
        <p:txBody>
          <a:bodyPr/>
          <a:lstStyle/>
          <a:p>
            <a:r>
              <a:rPr lang="en-US"/>
              <a:t>Industrial Instrumentation by V.Sravani</a:t>
            </a:r>
          </a:p>
        </p:txBody>
      </p:sp>
      <p:sp>
        <p:nvSpPr>
          <p:cNvPr id="6" name="Slide Number Placeholder 5"/>
          <p:cNvSpPr>
            <a:spLocks noGrp="1"/>
          </p:cNvSpPr>
          <p:nvPr>
            <p:ph type="sldNum" sz="quarter" idx="12"/>
          </p:nvPr>
        </p:nvSpPr>
        <p:spPr/>
        <p:txBody>
          <a:bodyPr/>
          <a:lstStyle/>
          <a:p>
            <a:fld id="{39AF37A2-C851-4F32-9430-125BBAF8912B}" type="slidenum">
              <a:rPr lang="en-US" smtClean="0"/>
              <a:pPr/>
              <a:t>‹#›</a:t>
            </a:fld>
            <a:endParaRPr lang="en-US"/>
          </a:p>
        </p:txBody>
      </p:sp>
    </p:spTree>
    <p:extLst>
      <p:ext uri="{BB962C8B-B14F-4D97-AF65-F5344CB8AC3E}">
        <p14:creationId xmlns:p14="http://schemas.microsoft.com/office/powerpoint/2010/main" val="2117459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CE31FB-D148-4C0E-A903-FC3D2E0FB4C2}" type="datetime3">
              <a:rPr lang="en-US" smtClean="0"/>
              <a:pPr/>
              <a:t>17 May 2022</a:t>
            </a:fld>
            <a:endParaRPr lang="en-US"/>
          </a:p>
        </p:txBody>
      </p:sp>
      <p:sp>
        <p:nvSpPr>
          <p:cNvPr id="5" name="Footer Placeholder 4"/>
          <p:cNvSpPr>
            <a:spLocks noGrp="1"/>
          </p:cNvSpPr>
          <p:nvPr>
            <p:ph type="ftr" sz="quarter" idx="11"/>
          </p:nvPr>
        </p:nvSpPr>
        <p:spPr/>
        <p:txBody>
          <a:bodyPr/>
          <a:lstStyle/>
          <a:p>
            <a:r>
              <a:rPr lang="en-US"/>
              <a:t>Industrial Instrumentation by V.Sravani</a:t>
            </a:r>
          </a:p>
        </p:txBody>
      </p:sp>
      <p:sp>
        <p:nvSpPr>
          <p:cNvPr id="6" name="Slide Number Placeholder 5"/>
          <p:cNvSpPr>
            <a:spLocks noGrp="1"/>
          </p:cNvSpPr>
          <p:nvPr>
            <p:ph type="sldNum" sz="quarter" idx="12"/>
          </p:nvPr>
        </p:nvSpPr>
        <p:spPr/>
        <p:txBody>
          <a:bodyPr/>
          <a:lstStyle/>
          <a:p>
            <a:fld id="{39AF37A2-C851-4F32-9430-125BBAF8912B}" type="slidenum">
              <a:rPr lang="en-US" smtClean="0"/>
              <a:pPr/>
              <a:t>‹#›</a:t>
            </a:fld>
            <a:endParaRPr lang="en-US"/>
          </a:p>
        </p:txBody>
      </p:sp>
    </p:spTree>
    <p:extLst>
      <p:ext uri="{BB962C8B-B14F-4D97-AF65-F5344CB8AC3E}">
        <p14:creationId xmlns:p14="http://schemas.microsoft.com/office/powerpoint/2010/main" val="866128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68440"/>
          </a:xfrm>
        </p:spPr>
        <p:txBody>
          <a:bodyPr/>
          <a:lstStyle>
            <a:lvl1pPr marL="0">
              <a:defRPr/>
            </a:lvl1pPr>
          </a:lstStyle>
          <a:p>
            <a:r>
              <a:rPr lang="en-US"/>
              <a:t>Click to edit Master title style</a:t>
            </a:r>
          </a:p>
        </p:txBody>
      </p:sp>
      <p:sp>
        <p:nvSpPr>
          <p:cNvPr id="3" name="Content Placeholder 2"/>
          <p:cNvSpPr>
            <a:spLocks noGrp="1"/>
          </p:cNvSpPr>
          <p:nvPr>
            <p:ph idx="1"/>
          </p:nvPr>
        </p:nvSpPr>
        <p:spPr>
          <a:xfrm>
            <a:off x="1097280" y="2518116"/>
            <a:ext cx="9467557" cy="33509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187BE1-2F4F-402C-AA63-CB32F8B32341}" type="datetime3">
              <a:rPr lang="en-US" smtClean="0"/>
              <a:pPr/>
              <a:t>17 May 2022</a:t>
            </a:fld>
            <a:endParaRPr lang="en-US"/>
          </a:p>
        </p:txBody>
      </p:sp>
      <p:sp>
        <p:nvSpPr>
          <p:cNvPr id="5" name="Footer Placeholder 4"/>
          <p:cNvSpPr>
            <a:spLocks noGrp="1"/>
          </p:cNvSpPr>
          <p:nvPr>
            <p:ph type="ftr" sz="quarter" idx="11"/>
          </p:nvPr>
        </p:nvSpPr>
        <p:spPr/>
        <p:txBody>
          <a:bodyPr/>
          <a:lstStyle/>
          <a:p>
            <a:r>
              <a:rPr lang="en-US"/>
              <a:t>Industrial Instrumentation by V.Sravani</a:t>
            </a:r>
          </a:p>
        </p:txBody>
      </p:sp>
      <p:sp>
        <p:nvSpPr>
          <p:cNvPr id="6" name="Slide Number Placeholder 5"/>
          <p:cNvSpPr>
            <a:spLocks noGrp="1"/>
          </p:cNvSpPr>
          <p:nvPr>
            <p:ph type="sldNum" sz="quarter" idx="12"/>
          </p:nvPr>
        </p:nvSpPr>
        <p:spPr/>
        <p:txBody>
          <a:bodyPr/>
          <a:lstStyle/>
          <a:p>
            <a:fld id="{39AF37A2-C851-4F32-9430-125BBAF8912B}" type="slidenum">
              <a:rPr lang="en-US" smtClean="0"/>
              <a:pPr/>
              <a:t>‹#›</a:t>
            </a:fld>
            <a:endParaRPr lang="en-US"/>
          </a:p>
        </p:txBody>
      </p:sp>
    </p:spTree>
    <p:extLst>
      <p:ext uri="{BB962C8B-B14F-4D97-AF65-F5344CB8AC3E}">
        <p14:creationId xmlns:p14="http://schemas.microsoft.com/office/powerpoint/2010/main" val="30211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01DADC-F8E7-4FDD-A579-F979A76764E5}" type="datetime3">
              <a:rPr lang="en-US" smtClean="0"/>
              <a:pPr/>
              <a:t>17 May 2022</a:t>
            </a:fld>
            <a:endParaRPr lang="en-US"/>
          </a:p>
        </p:txBody>
      </p:sp>
      <p:sp>
        <p:nvSpPr>
          <p:cNvPr id="5" name="Footer Placeholder 4"/>
          <p:cNvSpPr>
            <a:spLocks noGrp="1"/>
          </p:cNvSpPr>
          <p:nvPr>
            <p:ph type="ftr" sz="quarter" idx="11"/>
          </p:nvPr>
        </p:nvSpPr>
        <p:spPr/>
        <p:txBody>
          <a:bodyPr/>
          <a:lstStyle/>
          <a:p>
            <a:r>
              <a:rPr lang="en-US"/>
              <a:t>Industrial Instrumentation by V.Sravani</a:t>
            </a:r>
          </a:p>
        </p:txBody>
      </p:sp>
      <p:sp>
        <p:nvSpPr>
          <p:cNvPr id="6" name="Slide Number Placeholder 5"/>
          <p:cNvSpPr>
            <a:spLocks noGrp="1"/>
          </p:cNvSpPr>
          <p:nvPr>
            <p:ph type="sldNum" sz="quarter" idx="12"/>
          </p:nvPr>
        </p:nvSpPr>
        <p:spPr/>
        <p:txBody>
          <a:bodyPr/>
          <a:lstStyle/>
          <a:p>
            <a:fld id="{39AF37A2-C851-4F32-9430-125BBAF8912B}"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359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F82D0A-F279-4002-AB46-14F657180DEB}" type="datetime3">
              <a:rPr lang="en-US" smtClean="0"/>
              <a:pPr/>
              <a:t>17 May 2022</a:t>
            </a:fld>
            <a:endParaRPr lang="en-US"/>
          </a:p>
        </p:txBody>
      </p:sp>
      <p:sp>
        <p:nvSpPr>
          <p:cNvPr id="6" name="Footer Placeholder 5"/>
          <p:cNvSpPr>
            <a:spLocks noGrp="1"/>
          </p:cNvSpPr>
          <p:nvPr>
            <p:ph type="ftr" sz="quarter" idx="11"/>
          </p:nvPr>
        </p:nvSpPr>
        <p:spPr/>
        <p:txBody>
          <a:bodyPr/>
          <a:lstStyle/>
          <a:p>
            <a:r>
              <a:rPr lang="en-US"/>
              <a:t>Industrial Instrumentation by V.Sravani</a:t>
            </a:r>
          </a:p>
        </p:txBody>
      </p:sp>
      <p:sp>
        <p:nvSpPr>
          <p:cNvPr id="7" name="Slide Number Placeholder 6"/>
          <p:cNvSpPr>
            <a:spLocks noGrp="1"/>
          </p:cNvSpPr>
          <p:nvPr>
            <p:ph type="sldNum" sz="quarter" idx="12"/>
          </p:nvPr>
        </p:nvSpPr>
        <p:spPr/>
        <p:txBody>
          <a:bodyPr/>
          <a:lstStyle/>
          <a:p>
            <a:fld id="{39AF37A2-C851-4F32-9430-125BBAF8912B}" type="slidenum">
              <a:rPr lang="en-US" smtClean="0"/>
              <a:pPr/>
              <a:t>‹#›</a:t>
            </a:fld>
            <a:endParaRPr lang="en-US"/>
          </a:p>
        </p:txBody>
      </p:sp>
    </p:spTree>
    <p:extLst>
      <p:ext uri="{BB962C8B-B14F-4D97-AF65-F5344CB8AC3E}">
        <p14:creationId xmlns:p14="http://schemas.microsoft.com/office/powerpoint/2010/main" val="31210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867F56-7B30-428F-807F-D316F6E2C5C8}" type="datetime3">
              <a:rPr lang="en-US" smtClean="0"/>
              <a:pPr/>
              <a:t>17 May 2022</a:t>
            </a:fld>
            <a:endParaRPr lang="en-US"/>
          </a:p>
        </p:txBody>
      </p:sp>
      <p:sp>
        <p:nvSpPr>
          <p:cNvPr id="8" name="Footer Placeholder 7"/>
          <p:cNvSpPr>
            <a:spLocks noGrp="1"/>
          </p:cNvSpPr>
          <p:nvPr>
            <p:ph type="ftr" sz="quarter" idx="11"/>
          </p:nvPr>
        </p:nvSpPr>
        <p:spPr/>
        <p:txBody>
          <a:bodyPr/>
          <a:lstStyle/>
          <a:p>
            <a:r>
              <a:rPr lang="en-US"/>
              <a:t>Industrial Instrumentation by V.Sravani</a:t>
            </a:r>
          </a:p>
        </p:txBody>
      </p:sp>
      <p:sp>
        <p:nvSpPr>
          <p:cNvPr id="9" name="Slide Number Placeholder 8"/>
          <p:cNvSpPr>
            <a:spLocks noGrp="1"/>
          </p:cNvSpPr>
          <p:nvPr>
            <p:ph type="sldNum" sz="quarter" idx="12"/>
          </p:nvPr>
        </p:nvSpPr>
        <p:spPr/>
        <p:txBody>
          <a:bodyPr/>
          <a:lstStyle/>
          <a:p>
            <a:fld id="{39AF37A2-C851-4F32-9430-125BBAF8912B}" type="slidenum">
              <a:rPr lang="en-US" smtClean="0"/>
              <a:pPr/>
              <a:t>‹#›</a:t>
            </a:fld>
            <a:endParaRPr lang="en-US"/>
          </a:p>
        </p:txBody>
      </p:sp>
    </p:spTree>
    <p:extLst>
      <p:ext uri="{BB962C8B-B14F-4D97-AF65-F5344CB8AC3E}">
        <p14:creationId xmlns:p14="http://schemas.microsoft.com/office/powerpoint/2010/main" val="715023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CBF487-0273-443B-A729-D5939BF9EB12}" type="datetime3">
              <a:rPr lang="en-US" smtClean="0"/>
              <a:pPr/>
              <a:t>17 May 2022</a:t>
            </a:fld>
            <a:endParaRPr lang="en-US"/>
          </a:p>
        </p:txBody>
      </p:sp>
      <p:sp>
        <p:nvSpPr>
          <p:cNvPr id="4" name="Footer Placeholder 3"/>
          <p:cNvSpPr>
            <a:spLocks noGrp="1"/>
          </p:cNvSpPr>
          <p:nvPr>
            <p:ph type="ftr" sz="quarter" idx="11"/>
          </p:nvPr>
        </p:nvSpPr>
        <p:spPr/>
        <p:txBody>
          <a:bodyPr/>
          <a:lstStyle/>
          <a:p>
            <a:r>
              <a:rPr lang="en-US"/>
              <a:t>Industrial Instrumentation by V.Sravani</a:t>
            </a:r>
          </a:p>
        </p:txBody>
      </p:sp>
      <p:sp>
        <p:nvSpPr>
          <p:cNvPr id="5" name="Slide Number Placeholder 4"/>
          <p:cNvSpPr>
            <a:spLocks noGrp="1"/>
          </p:cNvSpPr>
          <p:nvPr>
            <p:ph type="sldNum" sz="quarter" idx="12"/>
          </p:nvPr>
        </p:nvSpPr>
        <p:spPr/>
        <p:txBody>
          <a:bodyPr/>
          <a:lstStyle/>
          <a:p>
            <a:fld id="{39AF37A2-C851-4F32-9430-125BBAF8912B}" type="slidenum">
              <a:rPr lang="en-US" smtClean="0"/>
              <a:pPr/>
              <a:t>‹#›</a:t>
            </a:fld>
            <a:endParaRPr lang="en-US"/>
          </a:p>
        </p:txBody>
      </p:sp>
    </p:spTree>
    <p:extLst>
      <p:ext uri="{BB962C8B-B14F-4D97-AF65-F5344CB8AC3E}">
        <p14:creationId xmlns:p14="http://schemas.microsoft.com/office/powerpoint/2010/main" val="180417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D9E82CE-8563-43A1-BEFF-A248B1BC4270}" type="datetime3">
              <a:rPr lang="en-US" smtClean="0"/>
              <a:pPr/>
              <a:t>17 May 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Industrial Instrumentation by V.Sravani</a:t>
            </a:r>
          </a:p>
        </p:txBody>
      </p:sp>
      <p:sp>
        <p:nvSpPr>
          <p:cNvPr id="9" name="Slide Number Placeholder 8"/>
          <p:cNvSpPr>
            <a:spLocks noGrp="1"/>
          </p:cNvSpPr>
          <p:nvPr>
            <p:ph type="sldNum" sz="quarter" idx="12"/>
          </p:nvPr>
        </p:nvSpPr>
        <p:spPr/>
        <p:txBody>
          <a:bodyPr/>
          <a:lstStyle/>
          <a:p>
            <a:fld id="{39AF37A2-C851-4F32-9430-125BBAF8912B}" type="slidenum">
              <a:rPr lang="en-US" smtClean="0"/>
              <a:pPr/>
              <a:t>‹#›</a:t>
            </a:fld>
            <a:endParaRPr lang="en-US"/>
          </a:p>
        </p:txBody>
      </p:sp>
    </p:spTree>
    <p:extLst>
      <p:ext uri="{BB962C8B-B14F-4D97-AF65-F5344CB8AC3E}">
        <p14:creationId xmlns:p14="http://schemas.microsoft.com/office/powerpoint/2010/main" val="2767232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209822" y="1566763"/>
            <a:ext cx="10058400" cy="1450757"/>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3F851582-2800-42B4-9ECF-A04D0EB1324B}" type="datetime3">
              <a:rPr lang="en-US" smtClean="0"/>
              <a:pPr/>
              <a:t>17 May 2022</a:t>
            </a:fld>
            <a:endParaRPr lang="en-US"/>
          </a:p>
        </p:txBody>
      </p:sp>
      <p:sp>
        <p:nvSpPr>
          <p:cNvPr id="4" name="Footer Placeholder 3"/>
          <p:cNvSpPr>
            <a:spLocks noGrp="1"/>
          </p:cNvSpPr>
          <p:nvPr>
            <p:ph type="ftr" sz="quarter" idx="11"/>
          </p:nvPr>
        </p:nvSpPr>
        <p:spPr/>
        <p:txBody>
          <a:bodyPr/>
          <a:lstStyle/>
          <a:p>
            <a:r>
              <a:rPr lang="en-US"/>
              <a:t>Industrial Instrumentation by V.Sravani</a:t>
            </a:r>
          </a:p>
        </p:txBody>
      </p:sp>
      <p:sp>
        <p:nvSpPr>
          <p:cNvPr id="5" name="Slide Number Placeholder 4"/>
          <p:cNvSpPr>
            <a:spLocks noGrp="1"/>
          </p:cNvSpPr>
          <p:nvPr>
            <p:ph type="sldNum" sz="quarter" idx="12"/>
          </p:nvPr>
        </p:nvSpPr>
        <p:spPr/>
        <p:txBody>
          <a:bodyPr/>
          <a:lstStyle/>
          <a:p>
            <a:fld id="{39AF37A2-C851-4F32-9430-125BBAF8912B}" type="slidenum">
              <a:rPr lang="en-US" smtClean="0"/>
              <a:pPr/>
              <a:t>‹#›</a:t>
            </a:fld>
            <a:endParaRPr lang="en-US"/>
          </a:p>
        </p:txBody>
      </p:sp>
    </p:spTree>
    <p:extLst>
      <p:ext uri="{BB962C8B-B14F-4D97-AF65-F5344CB8AC3E}">
        <p14:creationId xmlns:p14="http://schemas.microsoft.com/office/powerpoint/2010/main" val="265217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CE06B47-FFB6-4FBF-A1D7-CBE51E32E0EB}" type="datetime3">
              <a:rPr lang="en-US" smtClean="0"/>
              <a:pPr/>
              <a:t>17 May 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Industrial Instrumentation by V.Sravani</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9AF37A2-C851-4F32-9430-125BBAF8912B}" type="slidenum">
              <a:rPr lang="en-US" smtClean="0"/>
              <a:pPr/>
              <a:t>‹#›</a:t>
            </a:fld>
            <a:endParaRPr lang="en-US"/>
          </a:p>
        </p:txBody>
      </p:sp>
    </p:spTree>
    <p:extLst>
      <p:ext uri="{BB962C8B-B14F-4D97-AF65-F5344CB8AC3E}">
        <p14:creationId xmlns:p14="http://schemas.microsoft.com/office/powerpoint/2010/main" val="106791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C9B820A-4E53-42E8-BB64-88E43C8DD9E7}" type="datetime3">
              <a:rPr lang="en-US" smtClean="0"/>
              <a:pPr/>
              <a:t>17 May 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Industrial Instrumentation by V.Sravani</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9AF37A2-C851-4F32-9430-125BBAF8912B}"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1338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84" r:id="rId8"/>
    <p:sldLayoutId id="2147483668" r:id="rId9"/>
    <p:sldLayoutId id="2147483669" r:id="rId10"/>
    <p:sldLayoutId id="2147483670" r:id="rId11"/>
    <p:sldLayoutId id="2147483671" r:id="rId12"/>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a:t>
            </a:r>
          </a:p>
        </p:txBody>
      </p:sp>
      <p:sp>
        <p:nvSpPr>
          <p:cNvPr id="3" name="TextBox 2"/>
          <p:cNvSpPr txBox="1"/>
          <p:nvPr/>
        </p:nvSpPr>
        <p:spPr>
          <a:xfrm rot="10800000" flipV="1">
            <a:off x="1219200" y="1461793"/>
            <a:ext cx="9296399" cy="1015663"/>
          </a:xfrm>
          <a:prstGeom prst="rect">
            <a:avLst/>
          </a:prstGeom>
          <a:noFill/>
        </p:spPr>
        <p:txBody>
          <a:bodyPr wrap="square" rtlCol="0">
            <a:spAutoFit/>
          </a:bodyPr>
          <a:lstStyle/>
          <a:p>
            <a:r>
              <a:rPr lang="en-US" sz="6000" b="1">
                <a:latin typeface="Times New Roman" panose="02020603050405020304" pitchFamily="18" charset="0"/>
                <a:cs typeface="Times New Roman" panose="02020603050405020304" pitchFamily="18" charset="0"/>
              </a:rPr>
              <a:t>Level Measurement </a:t>
            </a:r>
          </a:p>
        </p:txBody>
      </p:sp>
    </p:spTree>
    <p:extLst>
      <p:ext uri="{BB962C8B-B14F-4D97-AF65-F5344CB8AC3E}">
        <p14:creationId xmlns:p14="http://schemas.microsoft.com/office/powerpoint/2010/main" val="708066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3" descr="C:\Users\faculty\Desktop\Level measurement_files\level-measurement-14-320.jpg"/>
          <p:cNvPicPr>
            <a:picLocks noChangeAspect="1" noChangeArrowheads="1"/>
          </p:cNvPicPr>
          <p:nvPr/>
        </p:nvPicPr>
        <p:blipFill>
          <a:blip r:embed="rId2"/>
          <a:srcRect/>
          <a:stretch>
            <a:fillRect/>
          </a:stretch>
        </p:blipFill>
        <p:spPr bwMode="auto">
          <a:xfrm>
            <a:off x="0" y="0"/>
            <a:ext cx="12192000" cy="630936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8194" name="Picture 2" descr="C:\Users\faculty\Desktop\Level measurement_files\level-measurement-27-320.jpg"/>
          <p:cNvPicPr>
            <a:picLocks noChangeAspect="1" noChangeArrowheads="1"/>
          </p:cNvPicPr>
          <p:nvPr/>
        </p:nvPicPr>
        <p:blipFill>
          <a:blip r:embed="rId2"/>
          <a:srcRect/>
          <a:stretch>
            <a:fillRect/>
          </a:stretch>
        </p:blipFill>
        <p:spPr bwMode="auto">
          <a:xfrm>
            <a:off x="0" y="0"/>
            <a:ext cx="11917680" cy="661416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9218" name="Picture 2" descr="C:\Users\faculty\Desktop\Level measurement_files\level-measurement-28-320.jpg"/>
          <p:cNvPicPr>
            <a:picLocks noChangeAspect="1" noChangeArrowheads="1"/>
          </p:cNvPicPr>
          <p:nvPr/>
        </p:nvPicPr>
        <p:blipFill>
          <a:blip r:embed="rId2"/>
          <a:srcRect/>
          <a:stretch>
            <a:fillRect/>
          </a:stretch>
        </p:blipFill>
        <p:spPr bwMode="auto">
          <a:xfrm>
            <a:off x="0" y="0"/>
            <a:ext cx="11917680" cy="64008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0242" name="Picture 2" descr="C:\Users\faculty\Desktop\Level measurement_files\level-measurement-29-320.jpg"/>
          <p:cNvPicPr>
            <a:picLocks noChangeAspect="1" noChangeArrowheads="1"/>
          </p:cNvPicPr>
          <p:nvPr/>
        </p:nvPicPr>
        <p:blipFill>
          <a:blip r:embed="rId2"/>
          <a:srcRect/>
          <a:stretch>
            <a:fillRect/>
          </a:stretch>
        </p:blipFill>
        <p:spPr bwMode="auto">
          <a:xfrm>
            <a:off x="640080" y="243840"/>
            <a:ext cx="11109960" cy="601980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1266" name="Picture 2" descr="C:\Users\faculty\Desktop\Level measurement_files\level-measurement-30-320.jpg"/>
          <p:cNvPicPr>
            <a:picLocks noChangeAspect="1" noChangeArrowheads="1"/>
          </p:cNvPicPr>
          <p:nvPr/>
        </p:nvPicPr>
        <p:blipFill>
          <a:blip r:embed="rId2"/>
          <a:srcRect/>
          <a:stretch>
            <a:fillRect/>
          </a:stretch>
        </p:blipFill>
        <p:spPr bwMode="auto">
          <a:xfrm>
            <a:off x="0" y="0"/>
            <a:ext cx="11948160" cy="640080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2290" name="Picture 2" descr="C:\Users\faculty\Desktop\Level measurement_files\level-measurement-33-320.jpg"/>
          <p:cNvPicPr>
            <a:picLocks noChangeAspect="1" noChangeArrowheads="1"/>
          </p:cNvPicPr>
          <p:nvPr/>
        </p:nvPicPr>
        <p:blipFill>
          <a:blip r:embed="rId2"/>
          <a:srcRect/>
          <a:stretch>
            <a:fillRect/>
          </a:stretch>
        </p:blipFill>
        <p:spPr bwMode="auto">
          <a:xfrm>
            <a:off x="0" y="0"/>
            <a:ext cx="12202160" cy="6823365"/>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3314" name="Picture 2" descr="C:\Users\faculty\Desktop\Level measurement_files\level-measurement-35-320.jpg"/>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4338" name="Picture 2" descr="C:\Users\faculty\Desktop\Level measurement_files\level-measurement-39-320.jpg"/>
          <p:cNvPicPr>
            <a:picLocks noChangeAspect="1" noChangeArrowheads="1"/>
          </p:cNvPicPr>
          <p:nvPr/>
        </p:nvPicPr>
        <p:blipFill>
          <a:blip r:embed="rId2"/>
          <a:srcRect/>
          <a:stretch>
            <a:fillRect/>
          </a:stretch>
        </p:blipFill>
        <p:spPr bwMode="auto">
          <a:xfrm>
            <a:off x="0" y="0"/>
            <a:ext cx="12192000" cy="650748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5362" name="Picture 2" descr="C:\Users\faculty\Desktop\Level measurement_files\level-measurement-40-320.jpg"/>
          <p:cNvPicPr>
            <a:picLocks noChangeAspect="1" noChangeArrowheads="1"/>
          </p:cNvPicPr>
          <p:nvPr/>
        </p:nvPicPr>
        <p:blipFill>
          <a:blip r:embed="rId2"/>
          <a:srcRect/>
          <a:stretch>
            <a:fillRect/>
          </a:stretch>
        </p:blipFill>
        <p:spPr bwMode="auto">
          <a:xfrm>
            <a:off x="0" y="0"/>
            <a:ext cx="12192000" cy="650748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6386" name="Picture 2" descr="C:\Users\faculty\Desktop\Level measurement_files\level-measurement-41-320.jpg"/>
          <p:cNvPicPr>
            <a:picLocks noChangeAspect="1" noChangeArrowheads="1"/>
          </p:cNvPicPr>
          <p:nvPr/>
        </p:nvPicPr>
        <p:blipFill>
          <a:blip r:embed="rId2"/>
          <a:srcRect/>
          <a:stretch>
            <a:fillRect/>
          </a:stretch>
        </p:blipFill>
        <p:spPr bwMode="auto">
          <a:xfrm>
            <a:off x="243840" y="0"/>
            <a:ext cx="11521440" cy="618744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2050" name="Picture 2" descr="C:\Users\faculty\Desktop\Level measurement_files\level-measurement-3-320.jpg"/>
          <p:cNvPicPr>
            <a:picLocks noChangeAspect="1" noChangeArrowheads="1"/>
          </p:cNvPicPr>
          <p:nvPr/>
        </p:nvPicPr>
        <p:blipFill>
          <a:blip r:embed="rId2"/>
          <a:srcRect/>
          <a:stretch>
            <a:fillRect/>
          </a:stretch>
        </p:blipFill>
        <p:spPr bwMode="auto">
          <a:xfrm>
            <a:off x="0" y="0"/>
            <a:ext cx="12009120" cy="6537960"/>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7410" name="Picture 2" descr="C:\Users\faculty\Desktop\Level measurement_files\level-measurement-42-320.jpg"/>
          <p:cNvPicPr>
            <a:picLocks noChangeAspect="1" noChangeArrowheads="1"/>
          </p:cNvPicPr>
          <p:nvPr/>
        </p:nvPicPr>
        <p:blipFill>
          <a:blip r:embed="rId2"/>
          <a:srcRect/>
          <a:stretch>
            <a:fillRect/>
          </a:stretch>
        </p:blipFill>
        <p:spPr bwMode="auto">
          <a:xfrm>
            <a:off x="0" y="8194"/>
            <a:ext cx="12245570" cy="6860309"/>
          </a:xfrm>
          <a:prstGeom prst="rect">
            <a:avLst/>
          </a:prstGeom>
          <a:noFill/>
        </p:spPr>
      </p:pic>
      <p:sp>
        <p:nvSpPr>
          <p:cNvPr id="3" name="Rectangle 2">
            <a:extLst>
              <a:ext uri="{FF2B5EF4-FFF2-40B4-BE49-F238E27FC236}">
                <a16:creationId xmlns:a16="http://schemas.microsoft.com/office/drawing/2014/main" id="{8AC49586-1B35-763C-FB76-77B22A4D080E}"/>
              </a:ext>
            </a:extLst>
          </p:cNvPr>
          <p:cNvSpPr/>
          <p:nvPr/>
        </p:nvSpPr>
        <p:spPr>
          <a:xfrm>
            <a:off x="720436" y="5465618"/>
            <a:ext cx="1662544" cy="912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762001" y="792480"/>
            <a:ext cx="9098280" cy="54559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8434" name="Picture 2" descr="C:\Users\faculty\Desktop\Level measurement_files\level-measurement-43-320.jpg"/>
          <p:cNvPicPr>
            <a:picLocks noChangeAspect="1" noChangeArrowheads="1"/>
          </p:cNvPicPr>
          <p:nvPr/>
        </p:nvPicPr>
        <p:blipFill>
          <a:blip r:embed="rId2"/>
          <a:srcRect/>
          <a:stretch>
            <a:fillRect/>
          </a:stretch>
        </p:blipFill>
        <p:spPr bwMode="auto">
          <a:xfrm>
            <a:off x="0" y="0"/>
            <a:ext cx="11948160" cy="685800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9458" name="Picture 2" descr="C:\Users\faculty\Desktop\Level measurement_files\level-measurement-44-320.jpg"/>
          <p:cNvPicPr>
            <a:picLocks noChangeAspect="1" noChangeArrowheads="1"/>
          </p:cNvPicPr>
          <p:nvPr/>
        </p:nvPicPr>
        <p:blipFill>
          <a:blip r:embed="rId2"/>
          <a:srcRect/>
          <a:stretch>
            <a:fillRect/>
          </a:stretch>
        </p:blipFill>
        <p:spPr bwMode="auto">
          <a:xfrm>
            <a:off x="-1124343" y="-1188628"/>
            <a:ext cx="14255127" cy="8616604"/>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9458" name="Picture 2" descr="C:\Users\faculty\Desktop\Level measurement_files\level-measurement-44-320.jpg"/>
          <p:cNvPicPr>
            <a:picLocks noChangeAspect="1" noChangeArrowheads="1"/>
          </p:cNvPicPr>
          <p:nvPr/>
        </p:nvPicPr>
        <p:blipFill>
          <a:blip r:embed="rId2"/>
          <a:srcRect/>
          <a:stretch>
            <a:fillRect/>
          </a:stretch>
        </p:blipFill>
        <p:spPr bwMode="auto">
          <a:xfrm>
            <a:off x="0" y="-563880"/>
            <a:ext cx="12192000" cy="720852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026" name="Picture 2" descr="C:\Users\faculty\Desktop\Level measurement_files\level-measurement-55-320.jpg"/>
          <p:cNvPicPr>
            <a:picLocks noChangeAspect="1" noChangeArrowheads="1"/>
          </p:cNvPicPr>
          <p:nvPr/>
        </p:nvPicPr>
        <p:blipFill>
          <a:blip r:embed="rId2"/>
          <a:srcRect/>
          <a:stretch>
            <a:fillRect/>
          </a:stretch>
        </p:blipFill>
        <p:spPr bwMode="auto">
          <a:xfrm>
            <a:off x="3049" y="-52094"/>
            <a:ext cx="12193015" cy="6910094"/>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2050" name="Picture 2" descr="C:\Users\faculty\Desktop\Level measurement_files\level-measurement-56-320.jpg"/>
          <p:cNvPicPr>
            <a:picLocks noChangeAspect="1" noChangeArrowheads="1"/>
          </p:cNvPicPr>
          <p:nvPr/>
        </p:nvPicPr>
        <p:blipFill>
          <a:blip r:embed="rId2"/>
          <a:srcRect/>
          <a:stretch>
            <a:fillRect/>
          </a:stretch>
        </p:blipFill>
        <p:spPr bwMode="auto">
          <a:xfrm>
            <a:off x="237744" y="0"/>
            <a:ext cx="11954256" cy="685800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20482" name="Picture 2" descr="C:\Users\faculty\Desktop\Level measurement_files\level-measurement-45-320.jpg"/>
          <p:cNvPicPr>
            <a:picLocks noChangeAspect="1" noChangeArrowheads="1"/>
          </p:cNvPicPr>
          <p:nvPr/>
        </p:nvPicPr>
        <p:blipFill>
          <a:blip r:embed="rId2"/>
          <a:srcRect/>
          <a:stretch>
            <a:fillRect/>
          </a:stretch>
        </p:blipFill>
        <p:spPr bwMode="auto">
          <a:xfrm>
            <a:off x="243840" y="0"/>
            <a:ext cx="11948160" cy="6309360"/>
          </a:xfrm>
          <a:prstGeom prst="rect">
            <a:avLst/>
          </a:prstGeom>
          <a:noFill/>
        </p:spPr>
      </p:pic>
      <p:pic>
        <p:nvPicPr>
          <p:cNvPr id="4" name="Picture 2" descr="C:\Users\faculty\Desktop\Level measurement_files\level-measurement-45-320.jpg"/>
          <p:cNvPicPr>
            <a:picLocks noChangeAspect="1" noChangeArrowheads="1"/>
          </p:cNvPicPr>
          <p:nvPr/>
        </p:nvPicPr>
        <p:blipFill>
          <a:blip r:embed="rId2"/>
          <a:srcRect/>
          <a:stretch>
            <a:fillRect/>
          </a:stretch>
        </p:blipFill>
        <p:spPr bwMode="auto">
          <a:xfrm>
            <a:off x="396240" y="152400"/>
            <a:ext cx="11948160" cy="630936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1509712" y="551622"/>
            <a:ext cx="3076575" cy="5410200"/>
          </a:xfrm>
          <a:prstGeom prst="rect">
            <a:avLst/>
          </a:prstGeom>
        </p:spPr>
      </p:pic>
      <p:pic>
        <p:nvPicPr>
          <p:cNvPr id="4" name="Picture 3"/>
          <p:cNvPicPr>
            <a:picLocks noChangeAspect="1"/>
          </p:cNvPicPr>
          <p:nvPr/>
        </p:nvPicPr>
        <p:blipFill>
          <a:blip r:embed="rId3"/>
          <a:stretch>
            <a:fillRect/>
          </a:stretch>
        </p:blipFill>
        <p:spPr>
          <a:xfrm>
            <a:off x="5632174" y="744590"/>
            <a:ext cx="5779276" cy="4582784"/>
          </a:xfrm>
          <a:prstGeom prst="rect">
            <a:avLst/>
          </a:prstGeom>
        </p:spPr>
      </p:pic>
    </p:spTree>
    <p:extLst>
      <p:ext uri="{BB962C8B-B14F-4D97-AF65-F5344CB8AC3E}">
        <p14:creationId xmlns:p14="http://schemas.microsoft.com/office/powerpoint/2010/main" val="1125985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a:t>
            </a:r>
          </a:p>
        </p:txBody>
      </p:sp>
      <p:sp>
        <p:nvSpPr>
          <p:cNvPr id="3" name="Rectangle 2"/>
          <p:cNvSpPr/>
          <p:nvPr/>
        </p:nvSpPr>
        <p:spPr>
          <a:xfrm>
            <a:off x="840376" y="427682"/>
            <a:ext cx="6096000" cy="923330"/>
          </a:xfrm>
          <a:prstGeom prst="rect">
            <a:avLst/>
          </a:prstGeom>
        </p:spPr>
        <p:txBody>
          <a:bodyPr>
            <a:spAutoFit/>
          </a:bodyPr>
          <a:lstStyle/>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Level measurements are broadly classified in two groups:</a:t>
            </a:r>
          </a:p>
          <a:p>
            <a:pPr marL="800100" lvl="1" indent="-342900" algn="just">
              <a:buFont typeface="+mj-lt"/>
              <a:buAutoNum type="arabicPeriod"/>
            </a:pPr>
            <a:r>
              <a:rPr lang="en-US" b="1">
                <a:latin typeface="Times New Roman" panose="02020603050405020304" pitchFamily="18" charset="0"/>
                <a:cs typeface="Times New Roman" panose="02020603050405020304" pitchFamily="18" charset="0"/>
              </a:rPr>
              <a:t>Direct methods</a:t>
            </a:r>
          </a:p>
          <a:p>
            <a:pPr marL="800100" lvl="1" indent="-342900" algn="just">
              <a:buFont typeface="+mj-lt"/>
              <a:buAutoNum type="arabicPeriod"/>
            </a:pPr>
            <a:r>
              <a:rPr lang="en-US" b="1">
                <a:latin typeface="Times New Roman" panose="02020603050405020304" pitchFamily="18" charset="0"/>
                <a:cs typeface="Times New Roman" panose="02020603050405020304" pitchFamily="18" charset="0"/>
              </a:rPr>
              <a:t>Indirect methods</a:t>
            </a:r>
          </a:p>
        </p:txBody>
      </p:sp>
      <p:sp>
        <p:nvSpPr>
          <p:cNvPr id="5" name="Rectangle 4"/>
          <p:cNvSpPr/>
          <p:nvPr/>
        </p:nvSpPr>
        <p:spPr>
          <a:xfrm>
            <a:off x="840376" y="1545831"/>
            <a:ext cx="10660458" cy="4524315"/>
          </a:xfrm>
          <a:prstGeom prst="rect">
            <a:avLst/>
          </a:prstGeom>
        </p:spPr>
        <p:txBody>
          <a:bodyPr wrap="square">
            <a:spAutoFit/>
          </a:bodyPr>
          <a:lstStyle/>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In </a:t>
            </a:r>
            <a:r>
              <a:rPr lang="en-US" b="1">
                <a:latin typeface="Times New Roman" panose="02020603050405020304" pitchFamily="18" charset="0"/>
                <a:cs typeface="Times New Roman" panose="02020603050405020304" pitchFamily="18" charset="0"/>
              </a:rPr>
              <a:t>Direct methods</a:t>
            </a:r>
            <a:r>
              <a:rPr lang="en-US">
                <a:latin typeface="Times New Roman" panose="02020603050405020304" pitchFamily="18" charset="0"/>
                <a:cs typeface="Times New Roman" panose="02020603050405020304" pitchFamily="18" charset="0"/>
              </a:rPr>
              <a:t>, the level is indicated directly by means of simple mechanical devices. </a:t>
            </a:r>
          </a:p>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The measurement is not affected by changes in material density. </a:t>
            </a:r>
          </a:p>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Few examples are:</a:t>
            </a:r>
          </a:p>
          <a:p>
            <a:pPr marL="800100" lvl="1" indent="-342900" algn="just">
              <a:buFont typeface="+mj-lt"/>
              <a:buAutoNum type="arabicPeriod"/>
            </a:pPr>
            <a:r>
              <a:rPr lang="en-US">
                <a:latin typeface="Times New Roman" panose="02020603050405020304" pitchFamily="18" charset="0"/>
                <a:cs typeface="Times New Roman" panose="02020603050405020304" pitchFamily="18" charset="0"/>
              </a:rPr>
              <a:t>Dip Stick</a:t>
            </a:r>
          </a:p>
          <a:p>
            <a:pPr marL="800100" lvl="1" indent="-342900" algn="just">
              <a:buFont typeface="+mj-lt"/>
              <a:buAutoNum type="arabicPeriod"/>
            </a:pPr>
            <a:r>
              <a:rPr lang="en-US">
                <a:latin typeface="Times New Roman" panose="02020603050405020304" pitchFamily="18" charset="0"/>
                <a:cs typeface="Times New Roman" panose="02020603050405020304" pitchFamily="18" charset="0"/>
              </a:rPr>
              <a:t>Resistance Tapes</a:t>
            </a:r>
          </a:p>
          <a:p>
            <a:pPr marL="800100" lvl="1" indent="-342900" algn="just">
              <a:buFont typeface="+mj-lt"/>
              <a:buAutoNum type="arabicPeriod"/>
            </a:pPr>
            <a:r>
              <a:rPr lang="en-US">
                <a:latin typeface="Times New Roman" panose="02020603050405020304" pitchFamily="18" charset="0"/>
                <a:cs typeface="Times New Roman" panose="02020603050405020304" pitchFamily="18" charset="0"/>
              </a:rPr>
              <a:t>Sight Glass</a:t>
            </a:r>
          </a:p>
          <a:p>
            <a:pPr marL="800100" lvl="1" indent="-342900" algn="just">
              <a:buFont typeface="+mj-lt"/>
              <a:buAutoNum type="arabicPeriod"/>
            </a:pPr>
            <a:r>
              <a:rPr lang="en-US">
                <a:latin typeface="Times New Roman" panose="02020603050405020304" pitchFamily="18" charset="0"/>
                <a:cs typeface="Times New Roman" panose="02020603050405020304" pitchFamily="18" charset="0"/>
              </a:rPr>
              <a:t>Floats</a:t>
            </a:r>
          </a:p>
          <a:p>
            <a:pPr marL="800100" lvl="1" indent="-342900" algn="just">
              <a:buFont typeface="+mj-lt"/>
              <a:buAutoNum type="arabicPeriod"/>
            </a:pPr>
            <a:r>
              <a:rPr lang="en-US">
                <a:latin typeface="Times New Roman" panose="02020603050405020304" pitchFamily="18" charset="0"/>
                <a:cs typeface="Times New Roman" panose="02020603050405020304" pitchFamily="18" charset="0"/>
              </a:rPr>
              <a:t>Ultrasonic</a:t>
            </a:r>
          </a:p>
          <a:p>
            <a:pPr marL="800100" lvl="1" indent="-342900" algn="just">
              <a:buFont typeface="+mj-lt"/>
              <a:buAutoNum type="arabicPeriod"/>
            </a:pPr>
            <a:r>
              <a:rPr lang="en-US">
                <a:latin typeface="Times New Roman" panose="02020603050405020304" pitchFamily="18" charset="0"/>
                <a:cs typeface="Times New Roman" panose="02020603050405020304" pitchFamily="18" charset="0"/>
              </a:rPr>
              <a:t>Radar</a:t>
            </a:r>
          </a:p>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In </a:t>
            </a:r>
            <a:r>
              <a:rPr lang="en-US" b="1">
                <a:latin typeface="Times New Roman" panose="02020603050405020304" pitchFamily="18" charset="0"/>
                <a:cs typeface="Times New Roman" panose="02020603050405020304" pitchFamily="18" charset="0"/>
              </a:rPr>
              <a:t>Indirect methods</a:t>
            </a:r>
            <a:r>
              <a:rPr lang="en-US">
                <a:latin typeface="Times New Roman" panose="02020603050405020304" pitchFamily="18" charset="0"/>
                <a:cs typeface="Times New Roman" panose="02020603050405020304" pitchFamily="18" charset="0"/>
              </a:rPr>
              <a:t>, the level is converted in a measurable signal using a suitable transducer. </a:t>
            </a:r>
          </a:p>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Change in the material affects the measurement. </a:t>
            </a:r>
          </a:p>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A corrective factor must be used in recalibrating the instrument. Few examples are:</a:t>
            </a:r>
          </a:p>
          <a:p>
            <a:pPr marL="800100" lvl="1" indent="-342900" algn="just">
              <a:buFont typeface="+mj-lt"/>
              <a:buAutoNum type="arabicPeriod"/>
            </a:pPr>
            <a:r>
              <a:rPr lang="en-US">
                <a:latin typeface="Times New Roman" panose="02020603050405020304" pitchFamily="18" charset="0"/>
                <a:cs typeface="Times New Roman" panose="02020603050405020304" pitchFamily="18" charset="0"/>
              </a:rPr>
              <a:t>Hydrostatic head methods</a:t>
            </a:r>
          </a:p>
          <a:p>
            <a:pPr marL="800100" lvl="1" indent="-342900" algn="just">
              <a:buFont typeface="+mj-lt"/>
              <a:buAutoNum type="arabicPeriod"/>
            </a:pPr>
            <a:r>
              <a:rPr lang="en-US">
                <a:latin typeface="Times New Roman" panose="02020603050405020304" pitchFamily="18" charset="0"/>
                <a:cs typeface="Times New Roman" panose="02020603050405020304" pitchFamily="18" charset="0"/>
              </a:rPr>
              <a:t>Load cell</a:t>
            </a:r>
          </a:p>
          <a:p>
            <a:pPr marL="800100" lvl="1" indent="-342900" algn="just">
              <a:buFont typeface="+mj-lt"/>
              <a:buAutoNum type="arabicPeriod"/>
            </a:pPr>
            <a:r>
              <a:rPr lang="en-US">
                <a:latin typeface="Times New Roman" panose="02020603050405020304" pitchFamily="18" charset="0"/>
                <a:cs typeface="Times New Roman" panose="02020603050405020304" pitchFamily="18" charset="0"/>
              </a:rPr>
              <a:t>Capacitance</a:t>
            </a:r>
          </a:p>
          <a:p>
            <a:pPr marL="800100" lvl="1" indent="-342900" algn="just">
              <a:buFont typeface="+mj-lt"/>
              <a:buAutoNum type="arabicPeriod"/>
            </a:pPr>
            <a:r>
              <a:rPr lang="en-US">
                <a:latin typeface="Times New Roman" panose="02020603050405020304" pitchFamily="18" charset="0"/>
                <a:cs typeface="Times New Roman" panose="02020603050405020304" pitchFamily="18" charset="0"/>
              </a:rPr>
              <a:t>Conductivity</a:t>
            </a:r>
          </a:p>
        </p:txBody>
      </p:sp>
    </p:spTree>
    <p:extLst>
      <p:ext uri="{BB962C8B-B14F-4D97-AF65-F5344CB8AC3E}">
        <p14:creationId xmlns:p14="http://schemas.microsoft.com/office/powerpoint/2010/main" val="220380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Rectangle 2"/>
          <p:cNvSpPr/>
          <p:nvPr/>
        </p:nvSpPr>
        <p:spPr>
          <a:xfrm>
            <a:off x="746760" y="563881"/>
            <a:ext cx="10104120" cy="5078313"/>
          </a:xfrm>
          <a:prstGeom prst="rect">
            <a:avLst/>
          </a:prstGeom>
        </p:spPr>
        <p:txBody>
          <a:bodyPr wrap="square">
            <a:spAutoFit/>
          </a:bodyPr>
          <a:lstStyle/>
          <a:p>
            <a:r>
              <a:rPr lang="en-US" sz="3600" b="1"/>
              <a:t>What are the different types of level measurement?</a:t>
            </a:r>
            <a:endParaRPr lang="en-US" sz="3600"/>
          </a:p>
          <a:p>
            <a:r>
              <a:rPr lang="en-US" sz="3600"/>
              <a:t>Level measurement using hydrostatic pressure.</a:t>
            </a:r>
          </a:p>
          <a:p>
            <a:r>
              <a:rPr lang="en-US" sz="3600"/>
              <a:t>Displacer type level measurement.</a:t>
            </a:r>
          </a:p>
          <a:p>
            <a:r>
              <a:rPr lang="en-US" sz="3600"/>
              <a:t>Ultrasonic level measurement.</a:t>
            </a:r>
          </a:p>
          <a:p>
            <a:r>
              <a:rPr lang="en-US" sz="3600"/>
              <a:t>Radar level measurement.</a:t>
            </a:r>
          </a:p>
          <a:p>
            <a:r>
              <a:rPr lang="en-US" sz="3600"/>
              <a:t>Float level detectors.</a:t>
            </a:r>
          </a:p>
          <a:p>
            <a:r>
              <a:rPr lang="en-US" sz="3600"/>
              <a:t>Capacitive level measurement.</a:t>
            </a:r>
          </a:p>
          <a:p>
            <a:r>
              <a:rPr lang="en-US" sz="3600"/>
              <a:t>Nuclear level measurement.</a:t>
            </a:r>
          </a:p>
          <a:p>
            <a:r>
              <a:rPr lang="en-US" sz="3600"/>
              <a:t>Laser level measurement.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026" name="Picture 2" descr="C:\Users\faculty\Desktop\Level measurement_files\level-measurement-2-320.jpg"/>
          <p:cNvPicPr>
            <a:picLocks noChangeAspect="1" noChangeArrowheads="1"/>
          </p:cNvPicPr>
          <p:nvPr/>
        </p:nvPicPr>
        <p:blipFill>
          <a:blip r:embed="rId2"/>
          <a:srcRect/>
          <a:stretch>
            <a:fillRect/>
          </a:stretch>
        </p:blipFill>
        <p:spPr bwMode="auto">
          <a:xfrm>
            <a:off x="0" y="0"/>
            <a:ext cx="12192000" cy="659892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026" name="Picture 2" descr="C:\Users\faculty\Desktop\Level measurement_files\level-measurement-58-320.jpg"/>
          <p:cNvPicPr>
            <a:picLocks noChangeAspect="1" noChangeArrowheads="1"/>
          </p:cNvPicPr>
          <p:nvPr/>
        </p:nvPicPr>
        <p:blipFill>
          <a:blip r:embed="rId2"/>
          <a:srcRect/>
          <a:stretch>
            <a:fillRect/>
          </a:stretch>
        </p:blipFill>
        <p:spPr bwMode="auto">
          <a:xfrm>
            <a:off x="0" y="0"/>
            <a:ext cx="12192000" cy="6601968"/>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2050" name="Picture 2" descr="C:\Users\faculty\Desktop\Level measurement_files\level-measurement-62-320.jpg"/>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074" name="Picture 2" descr="C:\Users\faculty\Desktop\Level measurement_files\level-measurement-63-320.jpg"/>
          <p:cNvPicPr>
            <a:picLocks noChangeAspect="1" noChangeArrowheads="1"/>
          </p:cNvPicPr>
          <p:nvPr/>
        </p:nvPicPr>
        <p:blipFill>
          <a:blip r:embed="rId2"/>
          <a:srcRect/>
          <a:stretch>
            <a:fillRect/>
          </a:stretch>
        </p:blipFill>
        <p:spPr bwMode="auto">
          <a:xfrm>
            <a:off x="0" y="0"/>
            <a:ext cx="12192000" cy="6565392"/>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4098" name="Picture 2" descr="C:\Users\faculty\Desktop\Level measurement_files\level-measurement-67-320.jpg"/>
          <p:cNvPicPr>
            <a:picLocks noChangeAspect="1" noChangeArrowheads="1"/>
          </p:cNvPicPr>
          <p:nvPr/>
        </p:nvPicPr>
        <p:blipFill>
          <a:blip r:embed="rId2"/>
          <a:srcRect/>
          <a:stretch>
            <a:fillRect/>
          </a:stretch>
        </p:blipFill>
        <p:spPr bwMode="auto">
          <a:xfrm>
            <a:off x="0" y="0"/>
            <a:ext cx="12192000" cy="6565392"/>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5122" name="Picture 2" descr="C:\Users\faculty\Desktop\Level measurement_files\level-measurement-68-320.jpg"/>
          <p:cNvPicPr>
            <a:picLocks noChangeAspect="1" noChangeArrowheads="1"/>
          </p:cNvPicPr>
          <p:nvPr/>
        </p:nvPicPr>
        <p:blipFill>
          <a:blip r:embed="rId2"/>
          <a:srcRect/>
          <a:stretch>
            <a:fillRect/>
          </a:stretch>
        </p:blipFill>
        <p:spPr bwMode="auto">
          <a:xfrm>
            <a:off x="0" y="0"/>
            <a:ext cx="12192000" cy="6638544"/>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6146" name="Picture 2" descr="C:\Users\faculty\Desktop\Level measurement_files\level-measurement-69-320.jpg"/>
          <p:cNvPicPr>
            <a:picLocks noChangeAspect="1" noChangeArrowheads="1"/>
          </p:cNvPicPr>
          <p:nvPr/>
        </p:nvPicPr>
        <p:blipFill>
          <a:blip r:embed="rId2"/>
          <a:srcRect/>
          <a:stretch>
            <a:fillRect/>
          </a:stretch>
        </p:blipFill>
        <p:spPr bwMode="auto">
          <a:xfrm>
            <a:off x="0" y="0"/>
            <a:ext cx="12192000" cy="6601968"/>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7170" name="Picture 2" descr="C:\Users\faculty\Desktop\Level measurement_files\level-measurement-71-320.jpg"/>
          <p:cNvPicPr>
            <a:picLocks noChangeAspect="1" noChangeArrowheads="1"/>
          </p:cNvPicPr>
          <p:nvPr/>
        </p:nvPicPr>
        <p:blipFill>
          <a:blip r:embed="rId2"/>
          <a:srcRect/>
          <a:stretch>
            <a:fillRect/>
          </a:stretch>
        </p:blipFill>
        <p:spPr bwMode="auto">
          <a:xfrm>
            <a:off x="0" y="0"/>
            <a:ext cx="12192000" cy="6601968"/>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8194" name="Picture 2" descr="C:\Users\faculty\Desktop\Level measurement_files\level-measurement-70-320.jpg"/>
          <p:cNvPicPr>
            <a:picLocks noChangeAspect="1" noChangeArrowheads="1"/>
          </p:cNvPicPr>
          <p:nvPr/>
        </p:nvPicPr>
        <p:blipFill>
          <a:blip r:embed="rId2"/>
          <a:srcRect/>
          <a:stretch>
            <a:fillRect/>
          </a:stretch>
        </p:blipFill>
        <p:spPr bwMode="auto">
          <a:xfrm>
            <a:off x="0" y="0"/>
            <a:ext cx="12192000" cy="6565392"/>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91556" y="360608"/>
            <a:ext cx="5299166" cy="536888"/>
          </a:xfrm>
        </p:spPr>
        <p:txBody>
          <a:bodyPr>
            <a:normAutofit/>
          </a:bodyPr>
          <a:lstStyle/>
          <a:p>
            <a:r>
              <a:rPr lang="en-US" sz="2800" b="1">
                <a:solidFill>
                  <a:schemeClr val="tx1"/>
                </a:solidFill>
                <a:latin typeface="Times New Roman" panose="02020603050405020304" pitchFamily="18" charset="0"/>
                <a:cs typeface="Times New Roman" panose="02020603050405020304" pitchFamily="18" charset="0"/>
              </a:rPr>
              <a:t>Sight Glass: Direct Visual method</a:t>
            </a:r>
          </a:p>
        </p:txBody>
      </p:sp>
      <p:pic>
        <p:nvPicPr>
          <p:cNvPr id="4" name="Content Placeholder 3"/>
          <p:cNvPicPr>
            <a:picLocks noGrp="1" noChangeAspect="1"/>
          </p:cNvPicPr>
          <p:nvPr>
            <p:ph idx="4294967295"/>
          </p:nvPr>
        </p:nvPicPr>
        <p:blipFill rotWithShape="1">
          <a:blip r:embed="rId3" cstate="print">
            <a:extLst>
              <a:ext uri="{28A0092B-C50C-407E-A947-70E740481C1C}">
                <a14:useLocalDpi xmlns:a14="http://schemas.microsoft.com/office/drawing/2010/main" val="0"/>
              </a:ext>
            </a:extLst>
          </a:blip>
          <a:srcRect l="-1179" t="31505" r="1307" b="6506"/>
          <a:stretch/>
        </p:blipFill>
        <p:spPr>
          <a:xfrm>
            <a:off x="411196" y="1563123"/>
            <a:ext cx="5760721" cy="4440112"/>
          </a:xfrm>
        </p:spPr>
      </p:pic>
      <p:sp>
        <p:nvSpPr>
          <p:cNvPr id="3" name="Rectangle 2"/>
          <p:cNvSpPr/>
          <p:nvPr/>
        </p:nvSpPr>
        <p:spPr>
          <a:xfrm>
            <a:off x="6718663" y="1695047"/>
            <a:ext cx="5473337" cy="646331"/>
          </a:xfrm>
          <a:prstGeom prst="rect">
            <a:avLst/>
          </a:prstGeom>
        </p:spPr>
        <p:txBody>
          <a:bodyPr wrap="square">
            <a:spAutoFit/>
          </a:bodyPr>
          <a:lstStyle/>
          <a:p>
            <a:pPr marL="285750" indent="-285750">
              <a:buFont typeface="Arial" panose="020B0604020202020204" pitchFamily="34" charset="0"/>
              <a:buChar char="•"/>
            </a:pPr>
            <a:r>
              <a:rPr lang="en-US"/>
              <a:t>a very simple and effective technology for direct visual indication of process level</a:t>
            </a:r>
          </a:p>
        </p:txBody>
      </p:sp>
      <p:sp>
        <p:nvSpPr>
          <p:cNvPr id="5" name="Rectangle 4"/>
          <p:cNvSpPr/>
          <p:nvPr/>
        </p:nvSpPr>
        <p:spPr>
          <a:xfrm>
            <a:off x="6294972" y="2485146"/>
            <a:ext cx="6096000" cy="1754326"/>
          </a:xfrm>
          <a:prstGeom prst="rect">
            <a:avLst/>
          </a:prstGeom>
        </p:spPr>
        <p:txBody>
          <a:bodyPr>
            <a:spAutoFit/>
          </a:bodyPr>
          <a:lstStyle/>
          <a:p>
            <a:pPr marL="285750" indent="-285750">
              <a:buFont typeface="Arial" panose="020B0604020202020204" pitchFamily="34" charset="0"/>
              <a:buChar char="•"/>
            </a:pPr>
            <a:r>
              <a:rPr lang="en-US"/>
              <a:t>a level gauge is nothing more than a clear tube through which process liquid may be seen.</a:t>
            </a:r>
          </a:p>
          <a:p>
            <a:pPr marL="285750" indent="-285750">
              <a:buFont typeface="Arial" panose="020B0604020202020204" pitchFamily="34" charset="0"/>
              <a:buChar char="•"/>
            </a:pPr>
            <a:r>
              <a:rPr lang="en-US"/>
              <a:t>Measurement of level of non-corrosive and non staining or non-sticky liquids.</a:t>
            </a:r>
          </a:p>
          <a:p>
            <a:pPr marL="285750" indent="-285750">
              <a:buFont typeface="Arial" panose="020B0604020202020204" pitchFamily="34" charset="0"/>
              <a:buChar char="•"/>
            </a:pPr>
            <a:r>
              <a:rPr lang="en-US"/>
              <a:t>The slight glasses are used to measure liquid levels </a:t>
            </a:r>
            <a:r>
              <a:rPr lang="en-US" err="1"/>
              <a:t>upto</a:t>
            </a:r>
            <a:r>
              <a:rPr lang="en-US"/>
              <a:t> about 1m.</a:t>
            </a:r>
          </a:p>
        </p:txBody>
      </p:sp>
    </p:spTree>
    <p:extLst>
      <p:ext uri="{BB962C8B-B14F-4D97-AF65-F5344CB8AC3E}">
        <p14:creationId xmlns:p14="http://schemas.microsoft.com/office/powerpoint/2010/main" val="35397991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9218" name="Picture 2" descr="C:\Users\faculty\Desktop\Level measurement_files\level-measurement-72-320.jpg"/>
          <p:cNvPicPr>
            <a:picLocks noChangeAspect="1" noChangeArrowheads="1"/>
          </p:cNvPicPr>
          <p:nvPr/>
        </p:nvPicPr>
        <p:blipFill>
          <a:blip r:embed="rId2"/>
          <a:srcRect/>
          <a:stretch>
            <a:fillRect/>
          </a:stretch>
        </p:blipFill>
        <p:spPr bwMode="auto">
          <a:xfrm>
            <a:off x="0" y="0"/>
            <a:ext cx="11960352" cy="612648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0242" name="Picture 2" descr="C:\Users\faculty\Desktop\Level measurement_files\level-measurement-75-320.jpg"/>
          <p:cNvPicPr>
            <a:picLocks noChangeAspect="1" noChangeArrowheads="1"/>
          </p:cNvPicPr>
          <p:nvPr/>
        </p:nvPicPr>
        <p:blipFill>
          <a:blip r:embed="rId2"/>
          <a:srcRect/>
          <a:stretch>
            <a:fillRect/>
          </a:stretch>
        </p:blipFill>
        <p:spPr bwMode="auto">
          <a:xfrm>
            <a:off x="0" y="0"/>
            <a:ext cx="12192000" cy="6345936"/>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1266" name="Picture 2" descr="C:\Users\faculty\Desktop\Level measurement_files\level-measurement-76-320.jpg"/>
          <p:cNvPicPr>
            <a:picLocks noChangeAspect="1" noChangeArrowheads="1"/>
          </p:cNvPicPr>
          <p:nvPr/>
        </p:nvPicPr>
        <p:blipFill>
          <a:blip r:embed="rId2"/>
          <a:srcRect/>
          <a:stretch>
            <a:fillRect/>
          </a:stretch>
        </p:blipFill>
        <p:spPr bwMode="auto">
          <a:xfrm>
            <a:off x="0" y="0"/>
            <a:ext cx="11960352" cy="6510528"/>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2290" name="Picture 2" descr="C:\Users\faculty\Desktop\Level measurement_files\level-measurement-77-320.jpg"/>
          <p:cNvPicPr>
            <a:picLocks noChangeAspect="1" noChangeArrowheads="1"/>
          </p:cNvPicPr>
          <p:nvPr/>
        </p:nvPicPr>
        <p:blipFill>
          <a:blip r:embed="rId2"/>
          <a:srcRect/>
          <a:stretch>
            <a:fillRect/>
          </a:stretch>
        </p:blipFill>
        <p:spPr bwMode="auto">
          <a:xfrm>
            <a:off x="0" y="0"/>
            <a:ext cx="12192000" cy="6455664"/>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3314" name="Picture 2" descr="C:\Users\faculty\Desktop\Level measurement_files\level-measurement-78-320.jpg"/>
          <p:cNvPicPr>
            <a:picLocks noChangeAspect="1" noChangeArrowheads="1"/>
          </p:cNvPicPr>
          <p:nvPr/>
        </p:nvPicPr>
        <p:blipFill>
          <a:blip r:embed="rId2"/>
          <a:srcRect/>
          <a:stretch>
            <a:fillRect/>
          </a:stretch>
        </p:blipFill>
        <p:spPr bwMode="auto">
          <a:xfrm>
            <a:off x="0" y="365760"/>
            <a:ext cx="12192000" cy="5614416"/>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4338" name="Picture 2" descr="C:\Users\faculty\Desktop\Level measurement_files\level-measurement-79-320.jpg"/>
          <p:cNvPicPr>
            <a:picLocks noChangeAspect="1" noChangeArrowheads="1"/>
          </p:cNvPicPr>
          <p:nvPr/>
        </p:nvPicPr>
        <p:blipFill>
          <a:blip r:embed="rId2"/>
          <a:srcRect/>
          <a:stretch>
            <a:fillRect/>
          </a:stretch>
        </p:blipFill>
        <p:spPr bwMode="auto">
          <a:xfrm>
            <a:off x="0" y="0"/>
            <a:ext cx="12192000" cy="6236208"/>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5362" name="Picture 2" descr="C:\Users\faculty\Desktop\Level measurement_files\level-measurement-81-320.jpg"/>
          <p:cNvPicPr>
            <a:picLocks noChangeAspect="1" noChangeArrowheads="1"/>
          </p:cNvPicPr>
          <p:nvPr/>
        </p:nvPicPr>
        <p:blipFill>
          <a:blip r:embed="rId2"/>
          <a:srcRect/>
          <a:stretch>
            <a:fillRect/>
          </a:stretch>
        </p:blipFill>
        <p:spPr bwMode="auto">
          <a:xfrm>
            <a:off x="237744" y="0"/>
            <a:ext cx="10863072" cy="6345936"/>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6386" name="Picture 2" descr="C:\Users\faculty\Desktop\Level measurement_files\level-measurement-82-320.jpg"/>
          <p:cNvPicPr>
            <a:picLocks noChangeAspect="1" noChangeArrowheads="1"/>
          </p:cNvPicPr>
          <p:nvPr/>
        </p:nvPicPr>
        <p:blipFill>
          <a:blip r:embed="rId2"/>
          <a:srcRect/>
          <a:stretch>
            <a:fillRect/>
          </a:stretch>
        </p:blipFill>
        <p:spPr bwMode="auto">
          <a:xfrm>
            <a:off x="347472" y="0"/>
            <a:ext cx="11356848" cy="6181344"/>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17410" name="Picture 2" descr="C:\Users\faculty\Desktop\Level measurement_files\level-measurement-83-320.jpg"/>
          <p:cNvPicPr>
            <a:picLocks noChangeAspect="1" noChangeArrowheads="1"/>
          </p:cNvPicPr>
          <p:nvPr/>
        </p:nvPicPr>
        <p:blipFill>
          <a:blip r:embed="rId2"/>
          <a:srcRect/>
          <a:stretch>
            <a:fillRect/>
          </a:stretch>
        </p:blipFill>
        <p:spPr bwMode="auto">
          <a:xfrm>
            <a:off x="0" y="0"/>
            <a:ext cx="12192000" cy="612648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33600" y="287338"/>
            <a:ext cx="10058400" cy="968375"/>
          </a:xfrm>
        </p:spPr>
        <p:txBody>
          <a:bodyPr/>
          <a:lstStyle/>
          <a:p>
            <a:r>
              <a:rPr lang="en-US"/>
              <a:t>Force operated methods</a:t>
            </a:r>
          </a:p>
        </p:txBody>
      </p:sp>
      <p:sp>
        <p:nvSpPr>
          <p:cNvPr id="3" name="Content Placeholder 2"/>
          <p:cNvSpPr>
            <a:spLocks noGrp="1"/>
          </p:cNvSpPr>
          <p:nvPr>
            <p:ph idx="4294967295"/>
          </p:nvPr>
        </p:nvSpPr>
        <p:spPr>
          <a:xfrm>
            <a:off x="1136468" y="1682161"/>
            <a:ext cx="9467850" cy="3351212"/>
          </a:xfrm>
        </p:spPr>
        <p:txBody>
          <a:bodyPr>
            <a:normAutofit/>
          </a:bodyPr>
          <a:lstStyle/>
          <a:p>
            <a:r>
              <a:rPr lang="en-US" sz="3600"/>
              <a:t>F=mg=</a:t>
            </a:r>
            <a:r>
              <a:rPr lang="el-GR" sz="3600"/>
              <a:t>ρ</a:t>
            </a:r>
            <a:r>
              <a:rPr lang="en-US" sz="3600"/>
              <a:t>Vg=</a:t>
            </a:r>
            <a:r>
              <a:rPr lang="el-GR" sz="3600"/>
              <a:t> ρ</a:t>
            </a:r>
            <a:r>
              <a:rPr lang="en-US" sz="3600" err="1"/>
              <a:t>Agh</a:t>
            </a:r>
            <a:endParaRPr lang="en-US" sz="3600"/>
          </a:p>
          <a:p>
            <a:r>
              <a:rPr lang="en-US" sz="3600"/>
              <a:t>P=F/A</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1534" t="51200" r="14266" b="6667"/>
          <a:stretch/>
        </p:blipFill>
        <p:spPr>
          <a:xfrm>
            <a:off x="3252216" y="2805903"/>
            <a:ext cx="5029635" cy="2889504"/>
          </a:xfrm>
          <a:prstGeom prst="rect">
            <a:avLst/>
          </a:prstGeom>
        </p:spPr>
      </p:pic>
    </p:spTree>
    <p:extLst>
      <p:ext uri="{BB962C8B-B14F-4D97-AF65-F5344CB8AC3E}">
        <p14:creationId xmlns:p14="http://schemas.microsoft.com/office/powerpoint/2010/main" val="3789137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074" name="Picture 2" descr="C:\Users\faculty\Desktop\Level measurement_files\level-measurement-7-320.jpg"/>
          <p:cNvPicPr>
            <a:picLocks noChangeAspect="1" noChangeArrowheads="1"/>
          </p:cNvPicPr>
          <p:nvPr/>
        </p:nvPicPr>
        <p:blipFill>
          <a:blip r:embed="rId2"/>
          <a:srcRect/>
          <a:stretch>
            <a:fillRect/>
          </a:stretch>
        </p:blipFill>
        <p:spPr bwMode="auto">
          <a:xfrm>
            <a:off x="0" y="0"/>
            <a:ext cx="12009120" cy="6553200"/>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1240971" y="1388328"/>
            <a:ext cx="8987245" cy="4042112"/>
          </a:xfrm>
          <a:prstGeom prst="rect">
            <a:avLst/>
          </a:prstGeom>
        </p:spPr>
      </p:pic>
      <p:sp>
        <p:nvSpPr>
          <p:cNvPr id="4" name="Rectangle 3"/>
          <p:cNvSpPr/>
          <p:nvPr/>
        </p:nvSpPr>
        <p:spPr>
          <a:xfrm>
            <a:off x="1127278" y="644826"/>
            <a:ext cx="4907762" cy="369332"/>
          </a:xfrm>
          <a:prstGeom prst="rect">
            <a:avLst/>
          </a:prstGeom>
        </p:spPr>
        <p:txBody>
          <a:bodyPr wrap="square">
            <a:spAutoFit/>
          </a:bodyPr>
          <a:lstStyle/>
          <a:p>
            <a:r>
              <a:rPr lang="en-US" b="1"/>
              <a:t>By using mercury manometers</a:t>
            </a:r>
          </a:p>
        </p:txBody>
      </p:sp>
    </p:spTree>
    <p:extLst>
      <p:ext uri="{BB962C8B-B14F-4D97-AF65-F5344CB8AC3E}">
        <p14:creationId xmlns:p14="http://schemas.microsoft.com/office/powerpoint/2010/main" val="1993189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1352415" y="1422764"/>
            <a:ext cx="5257392" cy="3724002"/>
          </a:xfrm>
          <a:prstGeom prst="rect">
            <a:avLst/>
          </a:prstGeom>
        </p:spPr>
      </p:pic>
      <p:pic>
        <p:nvPicPr>
          <p:cNvPr id="4" name="Picture 3"/>
          <p:cNvPicPr>
            <a:picLocks noChangeAspect="1"/>
          </p:cNvPicPr>
          <p:nvPr/>
        </p:nvPicPr>
        <p:blipFill>
          <a:blip r:embed="rId3"/>
          <a:stretch>
            <a:fillRect/>
          </a:stretch>
        </p:blipFill>
        <p:spPr>
          <a:xfrm>
            <a:off x="6962501" y="1482498"/>
            <a:ext cx="4153990" cy="3762375"/>
          </a:xfrm>
          <a:prstGeom prst="rect">
            <a:avLst/>
          </a:prstGeom>
        </p:spPr>
      </p:pic>
    </p:spTree>
    <p:extLst>
      <p:ext uri="{BB962C8B-B14F-4D97-AF65-F5344CB8AC3E}">
        <p14:creationId xmlns:p14="http://schemas.microsoft.com/office/powerpoint/2010/main" val="15928288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1216887" y="1213077"/>
            <a:ext cx="5133975" cy="3648075"/>
          </a:xfrm>
          <a:prstGeom prst="rect">
            <a:avLst/>
          </a:prstGeom>
        </p:spPr>
      </p:pic>
      <p:pic>
        <p:nvPicPr>
          <p:cNvPr id="4" name="Picture 3"/>
          <p:cNvPicPr>
            <a:picLocks noChangeAspect="1"/>
          </p:cNvPicPr>
          <p:nvPr/>
        </p:nvPicPr>
        <p:blipFill>
          <a:blip r:embed="rId3"/>
          <a:stretch>
            <a:fillRect/>
          </a:stretch>
        </p:blipFill>
        <p:spPr>
          <a:xfrm>
            <a:off x="6745062" y="2569573"/>
            <a:ext cx="4899772" cy="1009650"/>
          </a:xfrm>
          <a:prstGeom prst="rect">
            <a:avLst/>
          </a:prstGeom>
        </p:spPr>
      </p:pic>
    </p:spTree>
    <p:extLst>
      <p:ext uri="{BB962C8B-B14F-4D97-AF65-F5344CB8AC3E}">
        <p14:creationId xmlns:p14="http://schemas.microsoft.com/office/powerpoint/2010/main" val="41039852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33600" y="287338"/>
            <a:ext cx="10058400" cy="968375"/>
          </a:xfrm>
        </p:spPr>
        <p:txBody>
          <a:bodyPr/>
          <a:lstStyle/>
          <a:p>
            <a:r>
              <a:rPr lang="en-US"/>
              <a:t>Pressure transducers</a:t>
            </a:r>
          </a:p>
        </p:txBody>
      </p:sp>
      <p:sp>
        <p:nvSpPr>
          <p:cNvPr id="3" name="Content Placeholder 2"/>
          <p:cNvSpPr>
            <a:spLocks noGrp="1"/>
          </p:cNvSpPr>
          <p:nvPr>
            <p:ph idx="4294967295"/>
          </p:nvPr>
        </p:nvSpPr>
        <p:spPr>
          <a:xfrm>
            <a:off x="1927316" y="1734457"/>
            <a:ext cx="9467850" cy="3351213"/>
          </a:xfrm>
        </p:spPr>
        <p:txBody>
          <a:bodyPr/>
          <a:lstStyle/>
          <a:p>
            <a:r>
              <a:rPr lang="en-US" sz="2800"/>
              <a:t>Bourdon tube, bellows, diaphragms </a:t>
            </a:r>
            <a:r>
              <a:rPr lang="en-US" sz="2800" err="1"/>
              <a:t>etc</a:t>
            </a:r>
            <a:r>
              <a:rPr lang="en-US" sz="2800"/>
              <a:t>…</a:t>
            </a:r>
          </a:p>
          <a:p>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7933" t="49600" r="4867" b="2666"/>
          <a:stretch/>
        </p:blipFill>
        <p:spPr>
          <a:xfrm>
            <a:off x="1926337" y="2672661"/>
            <a:ext cx="7973568" cy="3273552"/>
          </a:xfrm>
          <a:prstGeom prst="rect">
            <a:avLst/>
          </a:prstGeom>
        </p:spPr>
      </p:pic>
    </p:spTree>
    <p:extLst>
      <p:ext uri="{BB962C8B-B14F-4D97-AF65-F5344CB8AC3E}">
        <p14:creationId xmlns:p14="http://schemas.microsoft.com/office/powerpoint/2010/main" val="1245060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33600" y="287338"/>
            <a:ext cx="10058400" cy="968375"/>
          </a:xfrm>
        </p:spPr>
        <p:txBody>
          <a:bodyPr/>
          <a:lstStyle/>
          <a:p>
            <a:r>
              <a:rPr lang="en-US"/>
              <a:t>Diaphragm box</a:t>
            </a:r>
          </a:p>
        </p:txBody>
      </p:sp>
      <p:sp>
        <p:nvSpPr>
          <p:cNvPr id="3" name="Content Placeholder 2"/>
          <p:cNvSpPr>
            <a:spLocks noGrp="1"/>
          </p:cNvSpPr>
          <p:nvPr>
            <p:ph idx="4294967295"/>
          </p:nvPr>
        </p:nvSpPr>
        <p:spPr>
          <a:xfrm>
            <a:off x="705395" y="2282644"/>
            <a:ext cx="9467850" cy="3351213"/>
          </a:xfrm>
        </p:spPr>
        <p:txBody>
          <a:bodyPr/>
          <a:lstStyle/>
          <a:p>
            <a:pPr marL="0" indent="0">
              <a:buNone/>
            </a:pPr>
            <a:r>
              <a:rPr lang="en-US"/>
              <a:t>Thin diaphragm and the</a:t>
            </a:r>
          </a:p>
          <a:p>
            <a:pPr marL="0" indent="0">
              <a:buNone/>
            </a:pPr>
            <a:r>
              <a:rPr lang="en-US"/>
              <a:t> system is filled with air.</a:t>
            </a:r>
          </a:p>
          <a:p>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5934" t="27733" r="18066" b="3734"/>
          <a:stretch/>
        </p:blipFill>
        <p:spPr>
          <a:xfrm>
            <a:off x="5486399" y="1885122"/>
            <a:ext cx="5455049" cy="4248326"/>
          </a:xfrm>
          <a:prstGeom prst="rect">
            <a:avLst/>
          </a:prstGeom>
        </p:spPr>
      </p:pic>
    </p:spTree>
    <p:extLst>
      <p:ext uri="{BB962C8B-B14F-4D97-AF65-F5344CB8AC3E}">
        <p14:creationId xmlns:p14="http://schemas.microsoft.com/office/powerpoint/2010/main" val="38261344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Industrial Instrumentation by V.Sravani</a:t>
            </a:r>
          </a:p>
        </p:txBody>
      </p:sp>
      <p:pic>
        <p:nvPicPr>
          <p:cNvPr id="5" name="Picture 4"/>
          <p:cNvPicPr>
            <a:picLocks noChangeAspect="1"/>
          </p:cNvPicPr>
          <p:nvPr/>
        </p:nvPicPr>
        <p:blipFill>
          <a:blip r:embed="rId2"/>
          <a:stretch>
            <a:fillRect/>
          </a:stretch>
        </p:blipFill>
        <p:spPr>
          <a:xfrm>
            <a:off x="900201" y="1978397"/>
            <a:ext cx="4476458" cy="3166162"/>
          </a:xfrm>
          <a:prstGeom prst="rect">
            <a:avLst/>
          </a:prstGeom>
        </p:spPr>
      </p:pic>
      <p:pic>
        <p:nvPicPr>
          <p:cNvPr id="6" name="Picture 5"/>
          <p:cNvPicPr>
            <a:picLocks noChangeAspect="1"/>
          </p:cNvPicPr>
          <p:nvPr/>
        </p:nvPicPr>
        <p:blipFill>
          <a:blip r:embed="rId3"/>
          <a:stretch>
            <a:fillRect/>
          </a:stretch>
        </p:blipFill>
        <p:spPr>
          <a:xfrm>
            <a:off x="5870713" y="1659327"/>
            <a:ext cx="5452907" cy="3828620"/>
          </a:xfrm>
          <a:prstGeom prst="rect">
            <a:avLst/>
          </a:prstGeom>
        </p:spPr>
      </p:pic>
      <p:sp>
        <p:nvSpPr>
          <p:cNvPr id="7" name="TextBox 6"/>
          <p:cNvSpPr txBox="1"/>
          <p:nvPr/>
        </p:nvSpPr>
        <p:spPr>
          <a:xfrm>
            <a:off x="1417983" y="821635"/>
            <a:ext cx="2782956" cy="369332"/>
          </a:xfrm>
          <a:prstGeom prst="rect">
            <a:avLst/>
          </a:prstGeom>
          <a:noFill/>
        </p:spPr>
        <p:txBody>
          <a:bodyPr wrap="square" rtlCol="0">
            <a:spAutoFit/>
          </a:bodyPr>
          <a:lstStyle/>
          <a:p>
            <a:r>
              <a:rPr lang="en-US" b="1"/>
              <a:t>Gas purge system </a:t>
            </a:r>
          </a:p>
        </p:txBody>
      </p:sp>
    </p:spTree>
    <p:extLst>
      <p:ext uri="{BB962C8B-B14F-4D97-AF65-F5344CB8AC3E}">
        <p14:creationId xmlns:p14="http://schemas.microsoft.com/office/powerpoint/2010/main" val="4134049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992777" y="1256121"/>
            <a:ext cx="9921875" cy="4351338"/>
          </a:xfrm>
          <a:prstGeom prst="rect">
            <a:avLst/>
          </a:prstGeom>
        </p:spPr>
      </p:pic>
    </p:spTree>
    <p:extLst>
      <p:ext uri="{BB962C8B-B14F-4D97-AF65-F5344CB8AC3E}">
        <p14:creationId xmlns:p14="http://schemas.microsoft.com/office/powerpoint/2010/main" val="2914999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2926080" y="592908"/>
            <a:ext cx="4854575" cy="5624513"/>
          </a:xfrm>
          <a:prstGeom prst="rect">
            <a:avLst/>
          </a:prstGeom>
        </p:spPr>
      </p:pic>
    </p:spTree>
    <p:extLst>
      <p:ext uri="{BB962C8B-B14F-4D97-AF65-F5344CB8AC3E}">
        <p14:creationId xmlns:p14="http://schemas.microsoft.com/office/powerpoint/2010/main" val="22492869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2826599" y="670385"/>
            <a:ext cx="5487965" cy="4776827"/>
          </a:xfrm>
          <a:prstGeom prst="rect">
            <a:avLst/>
          </a:prstGeom>
        </p:spPr>
      </p:pic>
    </p:spTree>
    <p:extLst>
      <p:ext uri="{BB962C8B-B14F-4D97-AF65-F5344CB8AC3E}">
        <p14:creationId xmlns:p14="http://schemas.microsoft.com/office/powerpoint/2010/main" val="2727255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45381" y="643443"/>
            <a:ext cx="10058400" cy="968375"/>
          </a:xfrm>
        </p:spPr>
        <p:txBody>
          <a:bodyPr/>
          <a:lstStyle/>
          <a:p>
            <a:r>
              <a:rPr lang="en-US"/>
              <a:t>ELECTRICAL METHODS</a:t>
            </a:r>
          </a:p>
        </p:txBody>
      </p:sp>
      <p:pic>
        <p:nvPicPr>
          <p:cNvPr id="4" name="Content Placeholder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t="15117" b="3697"/>
          <a:stretch/>
        </p:blipFill>
        <p:spPr>
          <a:xfrm>
            <a:off x="2849218" y="1823992"/>
            <a:ext cx="5375519" cy="4181475"/>
          </a:xfrm>
        </p:spPr>
      </p:pic>
    </p:spTree>
    <p:extLst>
      <p:ext uri="{BB962C8B-B14F-4D97-AF65-F5344CB8AC3E}">
        <p14:creationId xmlns:p14="http://schemas.microsoft.com/office/powerpoint/2010/main" val="1509574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4098" name="Picture 2" descr="C:\Users\faculty\Desktop\Level measurement_files\level-measurement-8-320.jpg"/>
          <p:cNvPicPr>
            <a:picLocks noChangeAspect="1" noChangeArrowheads="1"/>
          </p:cNvPicPr>
          <p:nvPr/>
        </p:nvPicPr>
        <p:blipFill>
          <a:blip r:embed="rId2"/>
          <a:srcRect/>
          <a:stretch>
            <a:fillRect/>
          </a:stretch>
        </p:blipFill>
        <p:spPr bwMode="auto">
          <a:xfrm>
            <a:off x="259080" y="274320"/>
            <a:ext cx="11734800" cy="5775960"/>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33600" y="287338"/>
            <a:ext cx="10058400" cy="968375"/>
          </a:xfrm>
        </p:spPr>
        <p:txBody>
          <a:bodyPr/>
          <a:lstStyle/>
          <a:p>
            <a:r>
              <a:rPr lang="en-US"/>
              <a:t>Reed switch</a:t>
            </a:r>
          </a:p>
        </p:txBody>
      </p:sp>
      <p:pic>
        <p:nvPicPr>
          <p:cNvPr id="4" name="Picture 3"/>
          <p:cNvPicPr>
            <a:picLocks noChangeAspect="1"/>
          </p:cNvPicPr>
          <p:nvPr/>
        </p:nvPicPr>
        <p:blipFill>
          <a:blip r:embed="rId2"/>
          <a:stretch>
            <a:fillRect/>
          </a:stretch>
        </p:blipFill>
        <p:spPr>
          <a:xfrm>
            <a:off x="2995621" y="1780808"/>
            <a:ext cx="5836024" cy="3696755"/>
          </a:xfrm>
          <a:prstGeom prst="rect">
            <a:avLst/>
          </a:prstGeom>
        </p:spPr>
      </p:pic>
    </p:spTree>
    <p:extLst>
      <p:ext uri="{BB962C8B-B14F-4D97-AF65-F5344CB8AC3E}">
        <p14:creationId xmlns:p14="http://schemas.microsoft.com/office/powerpoint/2010/main" val="40184230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TextBox 2"/>
          <p:cNvSpPr txBox="1"/>
          <p:nvPr/>
        </p:nvSpPr>
        <p:spPr>
          <a:xfrm>
            <a:off x="705394" y="457200"/>
            <a:ext cx="2622256" cy="369332"/>
          </a:xfrm>
          <a:prstGeom prst="rect">
            <a:avLst/>
          </a:prstGeom>
          <a:noFill/>
        </p:spPr>
        <p:txBody>
          <a:bodyPr wrap="none" rtlCol="0">
            <a:spAutoFit/>
          </a:bodyPr>
          <a:lstStyle/>
          <a:p>
            <a:r>
              <a:rPr lang="en-US"/>
              <a:t>Capacitance level sensors </a:t>
            </a:r>
          </a:p>
        </p:txBody>
      </p:sp>
      <p:sp>
        <p:nvSpPr>
          <p:cNvPr id="4" name="Rectangle 3"/>
          <p:cNvSpPr/>
          <p:nvPr/>
        </p:nvSpPr>
        <p:spPr>
          <a:xfrm>
            <a:off x="579119" y="1143728"/>
            <a:ext cx="11072949" cy="646331"/>
          </a:xfrm>
          <a:prstGeom prst="rect">
            <a:avLst/>
          </a:prstGeom>
        </p:spPr>
        <p:txBody>
          <a:bodyPr wrap="square">
            <a:spAutoFit/>
          </a:bodyPr>
          <a:lstStyle/>
          <a:p>
            <a:r>
              <a:rPr lang="en-US"/>
              <a:t>Capacitance level detectors are also referred to as radio frequency (RF) or admittance level sensors. They operate in the low MHz radio frequency range, measuring admittance of an alternating current (ac) circuit that varies with level.</a:t>
            </a:r>
          </a:p>
        </p:txBody>
      </p:sp>
      <p:pic>
        <p:nvPicPr>
          <p:cNvPr id="6" name="Picture 5"/>
          <p:cNvPicPr>
            <a:picLocks noChangeAspect="1"/>
          </p:cNvPicPr>
          <p:nvPr/>
        </p:nvPicPr>
        <p:blipFill>
          <a:blip r:embed="rId2"/>
          <a:stretch>
            <a:fillRect/>
          </a:stretch>
        </p:blipFill>
        <p:spPr>
          <a:xfrm>
            <a:off x="734290" y="2147855"/>
            <a:ext cx="4538184" cy="3521801"/>
          </a:xfrm>
          <a:prstGeom prst="rect">
            <a:avLst/>
          </a:prstGeom>
        </p:spPr>
      </p:pic>
      <p:sp>
        <p:nvSpPr>
          <p:cNvPr id="7" name="Rectangle 6"/>
          <p:cNvSpPr/>
          <p:nvPr/>
        </p:nvSpPr>
        <p:spPr>
          <a:xfrm>
            <a:off x="5431499" y="2243491"/>
            <a:ext cx="6096000" cy="2585323"/>
          </a:xfrm>
          <a:prstGeom prst="rect">
            <a:avLst/>
          </a:prstGeom>
        </p:spPr>
        <p:txBody>
          <a:bodyPr>
            <a:spAutoFit/>
          </a:bodyPr>
          <a:lstStyle/>
          <a:p>
            <a:pPr marL="285750" indent="-285750">
              <a:buFont typeface="Arial" panose="020B0604020202020204" pitchFamily="34" charset="0"/>
              <a:buChar char="•"/>
            </a:pPr>
            <a:r>
              <a:rPr lang="en-US"/>
              <a:t>If the area (A) of and the distance (D) between the plates of a capacitor remain constant, capacitance will vary only as a function of the dielectric constant of the substance filling the gap between the plates. </a:t>
            </a:r>
          </a:p>
          <a:p>
            <a:pPr marL="285750" indent="-285750">
              <a:buFont typeface="Arial" panose="020B0604020202020204" pitchFamily="34" charset="0"/>
              <a:buChar char="•"/>
            </a:pPr>
            <a:r>
              <a:rPr lang="en-US"/>
              <a:t>If a change in level causes a change in the total dielectric of the capacitance system, because the lower part of area (A) is exposed to a liquid (dielectric Kl) while the upper part is in contact with a vapor (dielectric </a:t>
            </a:r>
            <a:r>
              <a:rPr lang="en-US" err="1"/>
              <a:t>Kv</a:t>
            </a:r>
            <a:r>
              <a:rPr lang="en-US"/>
              <a:t>, which is close to 1.0), the capacitance measurement will be proportional to level.</a:t>
            </a:r>
          </a:p>
        </p:txBody>
      </p:sp>
    </p:spTree>
    <p:extLst>
      <p:ext uri="{BB962C8B-B14F-4D97-AF65-F5344CB8AC3E}">
        <p14:creationId xmlns:p14="http://schemas.microsoft.com/office/powerpoint/2010/main" val="18704436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Rectangle 2"/>
          <p:cNvSpPr/>
          <p:nvPr/>
        </p:nvSpPr>
        <p:spPr>
          <a:xfrm>
            <a:off x="5724938" y="552055"/>
            <a:ext cx="6096000" cy="2862322"/>
          </a:xfrm>
          <a:prstGeom prst="rect">
            <a:avLst/>
          </a:prstGeom>
        </p:spPr>
        <p:txBody>
          <a:bodyPr>
            <a:spAutoFit/>
          </a:bodyPr>
          <a:lstStyle/>
          <a:p>
            <a:pPr marL="285750" indent="-285750">
              <a:buFont typeface="Arial" panose="020B0604020202020204" pitchFamily="34" charset="0"/>
              <a:buChar char="•"/>
            </a:pPr>
            <a:r>
              <a:rPr lang="en-US"/>
              <a:t>In the case of a horizontally mounted level switch ,a conductive probe forms one of the plates of the capacitor (A1), and the vessel wall (assuming it is made from a conductive material) forms the other (A2). </a:t>
            </a:r>
          </a:p>
          <a:p>
            <a:pPr marL="285750" indent="-285750">
              <a:buFont typeface="Arial" panose="020B0604020202020204" pitchFamily="34" charset="0"/>
              <a:buChar char="•"/>
            </a:pPr>
            <a:r>
              <a:rPr lang="en-US"/>
              <a:t>An insulator with a low dielectric constant is used to isolate the conductive probe from the housing, which is connected to the vessel wall. The probe is connected to the level sensor via the conductive threads of the housing.</a:t>
            </a:r>
          </a:p>
          <a:p>
            <a:pPr marL="285750" indent="-285750">
              <a:buFont typeface="Arial" panose="020B0604020202020204" pitchFamily="34" charset="0"/>
              <a:buChar char="•"/>
            </a:pPr>
            <a:r>
              <a:rPr lang="en-US"/>
              <a:t> Measurement is made by applying an RF signal between the conductive probe and the vessel wall</a:t>
            </a:r>
          </a:p>
        </p:txBody>
      </p:sp>
      <p:pic>
        <p:nvPicPr>
          <p:cNvPr id="4" name="Picture 3"/>
          <p:cNvPicPr>
            <a:picLocks noChangeAspect="1"/>
          </p:cNvPicPr>
          <p:nvPr/>
        </p:nvPicPr>
        <p:blipFill>
          <a:blip r:embed="rId2"/>
          <a:stretch>
            <a:fillRect/>
          </a:stretch>
        </p:blipFill>
        <p:spPr>
          <a:xfrm>
            <a:off x="392594" y="1009441"/>
            <a:ext cx="5305839" cy="4768505"/>
          </a:xfrm>
          <a:prstGeom prst="rect">
            <a:avLst/>
          </a:prstGeom>
        </p:spPr>
      </p:pic>
      <p:sp>
        <p:nvSpPr>
          <p:cNvPr id="5" name="Rectangle 4"/>
          <p:cNvSpPr/>
          <p:nvPr/>
        </p:nvSpPr>
        <p:spPr>
          <a:xfrm>
            <a:off x="5764696" y="3452985"/>
            <a:ext cx="6096000" cy="2862322"/>
          </a:xfrm>
          <a:prstGeom prst="rect">
            <a:avLst/>
          </a:prstGeom>
        </p:spPr>
        <p:txBody>
          <a:bodyPr>
            <a:spAutoFit/>
          </a:bodyPr>
          <a:lstStyle/>
          <a:p>
            <a:pPr marL="285750" indent="-285750">
              <a:buFont typeface="Arial" panose="020B0604020202020204" pitchFamily="34" charset="0"/>
              <a:buChar char="•"/>
            </a:pPr>
            <a:r>
              <a:rPr lang="en-US"/>
              <a:t>The RF signal results in a minute current flow through the dielectric process material in the tank from the probe to the vessel wall. </a:t>
            </a:r>
          </a:p>
          <a:p>
            <a:pPr marL="285750" indent="-285750">
              <a:buFont typeface="Arial" panose="020B0604020202020204" pitchFamily="34" charset="0"/>
              <a:buChar char="•"/>
            </a:pPr>
            <a:r>
              <a:rPr lang="en-US"/>
              <a:t>When the level in the tank drops and the probe is exposed to the even less conductive vapors, the dielectric constant drops. This causes a drop in the capacitance reading and a minute drop in current flow. </a:t>
            </a:r>
          </a:p>
          <a:p>
            <a:pPr marL="285750" indent="-285750">
              <a:buFont typeface="Arial" panose="020B0604020202020204" pitchFamily="34" charset="0"/>
              <a:buChar char="•"/>
            </a:pPr>
            <a:r>
              <a:rPr lang="en-US"/>
              <a:t>This change is detected by the level switch's internal circuitry and translated into a change in the relay state of the level switch</a:t>
            </a:r>
          </a:p>
        </p:txBody>
      </p:sp>
      <p:sp>
        <p:nvSpPr>
          <p:cNvPr id="7" name="TextBox 6"/>
          <p:cNvSpPr txBox="1"/>
          <p:nvPr/>
        </p:nvSpPr>
        <p:spPr>
          <a:xfrm>
            <a:off x="728870" y="530087"/>
            <a:ext cx="3216458" cy="369332"/>
          </a:xfrm>
          <a:prstGeom prst="rect">
            <a:avLst/>
          </a:prstGeom>
          <a:noFill/>
        </p:spPr>
        <p:txBody>
          <a:bodyPr wrap="none" rtlCol="0">
            <a:spAutoFit/>
          </a:bodyPr>
          <a:lstStyle/>
          <a:p>
            <a:r>
              <a:rPr lang="en-US"/>
              <a:t>Capacitance level switch(probe) </a:t>
            </a:r>
          </a:p>
        </p:txBody>
      </p:sp>
    </p:spTree>
    <p:extLst>
      <p:ext uri="{BB962C8B-B14F-4D97-AF65-F5344CB8AC3E}">
        <p14:creationId xmlns:p14="http://schemas.microsoft.com/office/powerpoint/2010/main" val="27898398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1117556" y="1357179"/>
            <a:ext cx="4172901" cy="3333750"/>
          </a:xfrm>
          <a:prstGeom prst="rect">
            <a:avLst/>
          </a:prstGeom>
        </p:spPr>
      </p:pic>
      <p:pic>
        <p:nvPicPr>
          <p:cNvPr id="4" name="Picture 3"/>
          <p:cNvPicPr>
            <a:picLocks noChangeAspect="1"/>
          </p:cNvPicPr>
          <p:nvPr/>
        </p:nvPicPr>
        <p:blipFill>
          <a:blip r:embed="rId3"/>
          <a:stretch>
            <a:fillRect/>
          </a:stretch>
        </p:blipFill>
        <p:spPr>
          <a:xfrm>
            <a:off x="6283233" y="1111023"/>
            <a:ext cx="5133703" cy="3590925"/>
          </a:xfrm>
          <a:prstGeom prst="rect">
            <a:avLst/>
          </a:prstGeom>
        </p:spPr>
      </p:pic>
      <p:sp>
        <p:nvSpPr>
          <p:cNvPr id="5" name="Rectangle 4"/>
          <p:cNvSpPr/>
          <p:nvPr/>
        </p:nvSpPr>
        <p:spPr>
          <a:xfrm>
            <a:off x="1245325" y="4754267"/>
            <a:ext cx="9505405" cy="1200329"/>
          </a:xfrm>
          <a:prstGeom prst="rect">
            <a:avLst/>
          </a:prstGeom>
        </p:spPr>
        <p:txBody>
          <a:bodyPr wrap="square">
            <a:spAutoFit/>
          </a:bodyPr>
          <a:lstStyle/>
          <a:p>
            <a:r>
              <a:rPr lang="en-US" b="1"/>
              <a:t>Measurement of electrically non-conductive materials</a:t>
            </a:r>
            <a:r>
              <a:rPr lang="en-US"/>
              <a:t>:</a:t>
            </a:r>
          </a:p>
          <a:p>
            <a:endParaRPr lang="en-US"/>
          </a:p>
          <a:p>
            <a:r>
              <a:rPr lang="en-US">
                <a:solidFill>
                  <a:srgbClr val="FF0000"/>
                </a:solidFill>
              </a:rPr>
              <a:t>The capacitor is made by electrode of the sensor and the wall. The dielectric is done by air or the material</a:t>
            </a:r>
          </a:p>
        </p:txBody>
      </p:sp>
    </p:spTree>
    <p:extLst>
      <p:ext uri="{BB962C8B-B14F-4D97-AF65-F5344CB8AC3E}">
        <p14:creationId xmlns:p14="http://schemas.microsoft.com/office/powerpoint/2010/main" val="22841980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4" name="Rectangle 3"/>
          <p:cNvSpPr/>
          <p:nvPr/>
        </p:nvSpPr>
        <p:spPr>
          <a:xfrm>
            <a:off x="5699760" y="1898694"/>
            <a:ext cx="6096000" cy="1477328"/>
          </a:xfrm>
          <a:prstGeom prst="rect">
            <a:avLst/>
          </a:prstGeom>
        </p:spPr>
        <p:txBody>
          <a:bodyPr>
            <a:spAutoFit/>
          </a:bodyPr>
          <a:lstStyle/>
          <a:p>
            <a:r>
              <a:rPr lang="en-US" b="1"/>
              <a:t>Measurement of electrically conductive materials</a:t>
            </a:r>
            <a:r>
              <a:rPr lang="en-US"/>
              <a:t>:</a:t>
            </a:r>
          </a:p>
          <a:p>
            <a:endParaRPr lang="en-US"/>
          </a:p>
          <a:p>
            <a:r>
              <a:rPr lang="en-US"/>
              <a:t>The capacitor is made by electrode of the sensor</a:t>
            </a:r>
          </a:p>
          <a:p>
            <a:r>
              <a:rPr lang="en-US"/>
              <a:t>and the material . Dielectric is done by the insulation of the electrode</a:t>
            </a:r>
          </a:p>
        </p:txBody>
      </p:sp>
      <p:pic>
        <p:nvPicPr>
          <p:cNvPr id="5" name="Picture 4"/>
          <p:cNvPicPr>
            <a:picLocks noChangeAspect="1"/>
          </p:cNvPicPr>
          <p:nvPr/>
        </p:nvPicPr>
        <p:blipFill>
          <a:blip r:embed="rId2"/>
          <a:stretch>
            <a:fillRect/>
          </a:stretch>
        </p:blipFill>
        <p:spPr>
          <a:xfrm>
            <a:off x="919569" y="1178650"/>
            <a:ext cx="3928927" cy="3928927"/>
          </a:xfrm>
          <a:prstGeom prst="rect">
            <a:avLst/>
          </a:prstGeom>
        </p:spPr>
      </p:pic>
    </p:spTree>
    <p:extLst>
      <p:ext uri="{BB962C8B-B14F-4D97-AF65-F5344CB8AC3E}">
        <p14:creationId xmlns:p14="http://schemas.microsoft.com/office/powerpoint/2010/main" val="38984444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Gamma ray detectors: GM counter</a:t>
            </a:r>
          </a:p>
        </p:txBody>
      </p:sp>
      <p:pic>
        <p:nvPicPr>
          <p:cNvPr id="4" name="Content Placeholder 3"/>
          <p:cNvPicPr>
            <a:picLocks noGrp="1" noChangeAspect="1"/>
          </p:cNvPicPr>
          <p:nvPr>
            <p:ph idx="1"/>
          </p:nvPr>
        </p:nvPicPr>
        <p:blipFill>
          <a:blip r:embed="rId2"/>
          <a:stretch>
            <a:fillRect/>
          </a:stretch>
        </p:blipFill>
        <p:spPr>
          <a:xfrm>
            <a:off x="600891" y="1864619"/>
            <a:ext cx="4794068" cy="3862444"/>
          </a:xfrm>
          <a:prstGeom prst="rect">
            <a:avLst/>
          </a:prstGeom>
        </p:spPr>
      </p:pic>
      <p:pic>
        <p:nvPicPr>
          <p:cNvPr id="3" name="Picture 2"/>
          <p:cNvPicPr>
            <a:picLocks noChangeAspect="1"/>
          </p:cNvPicPr>
          <p:nvPr/>
        </p:nvPicPr>
        <p:blipFill>
          <a:blip r:embed="rId3"/>
          <a:stretch>
            <a:fillRect/>
          </a:stretch>
        </p:blipFill>
        <p:spPr>
          <a:xfrm>
            <a:off x="5706300" y="2338251"/>
            <a:ext cx="6485700" cy="3046888"/>
          </a:xfrm>
          <a:prstGeom prst="rect">
            <a:avLst/>
          </a:prstGeom>
        </p:spPr>
      </p:pic>
    </p:spTree>
    <p:extLst>
      <p:ext uri="{BB962C8B-B14F-4D97-AF65-F5344CB8AC3E}">
        <p14:creationId xmlns:p14="http://schemas.microsoft.com/office/powerpoint/2010/main" val="673312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4" name="TextBox 3"/>
          <p:cNvSpPr txBox="1"/>
          <p:nvPr/>
        </p:nvSpPr>
        <p:spPr>
          <a:xfrm>
            <a:off x="979714" y="731520"/>
            <a:ext cx="3226526" cy="369332"/>
          </a:xfrm>
          <a:prstGeom prst="rect">
            <a:avLst/>
          </a:prstGeom>
          <a:noFill/>
        </p:spPr>
        <p:txBody>
          <a:bodyPr wrap="square" rtlCol="0">
            <a:spAutoFit/>
          </a:bodyPr>
          <a:lstStyle/>
          <a:p>
            <a:r>
              <a:rPr lang="en-US" b="1"/>
              <a:t>Ultrasonic level measurement </a:t>
            </a:r>
          </a:p>
        </p:txBody>
      </p:sp>
      <p:pic>
        <p:nvPicPr>
          <p:cNvPr id="5" name="Picture 4"/>
          <p:cNvPicPr>
            <a:picLocks noChangeAspect="1"/>
          </p:cNvPicPr>
          <p:nvPr/>
        </p:nvPicPr>
        <p:blipFill>
          <a:blip r:embed="rId2"/>
          <a:stretch>
            <a:fillRect/>
          </a:stretch>
        </p:blipFill>
        <p:spPr>
          <a:xfrm>
            <a:off x="6708048" y="803637"/>
            <a:ext cx="4125355" cy="1221105"/>
          </a:xfrm>
          <a:prstGeom prst="rect">
            <a:avLst/>
          </a:prstGeom>
        </p:spPr>
      </p:pic>
      <p:pic>
        <p:nvPicPr>
          <p:cNvPr id="6" name="Picture 5"/>
          <p:cNvPicPr>
            <a:picLocks noChangeAspect="1"/>
          </p:cNvPicPr>
          <p:nvPr/>
        </p:nvPicPr>
        <p:blipFill rotWithShape="1">
          <a:blip r:embed="rId3"/>
          <a:srcRect l="-309" t="452" r="-1"/>
          <a:stretch/>
        </p:blipFill>
        <p:spPr>
          <a:xfrm>
            <a:off x="7040881" y="2063931"/>
            <a:ext cx="3788228" cy="1737562"/>
          </a:xfrm>
          <a:prstGeom prst="rect">
            <a:avLst/>
          </a:prstGeom>
        </p:spPr>
      </p:pic>
      <p:pic>
        <p:nvPicPr>
          <p:cNvPr id="7" name="Picture 6"/>
          <p:cNvPicPr>
            <a:picLocks noChangeAspect="1"/>
          </p:cNvPicPr>
          <p:nvPr/>
        </p:nvPicPr>
        <p:blipFill>
          <a:blip r:embed="rId4"/>
          <a:stretch>
            <a:fillRect/>
          </a:stretch>
        </p:blipFill>
        <p:spPr>
          <a:xfrm>
            <a:off x="6904944" y="3994513"/>
            <a:ext cx="4448255" cy="1256756"/>
          </a:xfrm>
          <a:prstGeom prst="rect">
            <a:avLst/>
          </a:prstGeom>
        </p:spPr>
      </p:pic>
      <p:pic>
        <p:nvPicPr>
          <p:cNvPr id="9" name="Picture 8"/>
          <p:cNvPicPr>
            <a:picLocks noChangeAspect="1"/>
          </p:cNvPicPr>
          <p:nvPr/>
        </p:nvPicPr>
        <p:blipFill>
          <a:blip r:embed="rId5"/>
          <a:stretch>
            <a:fillRect/>
          </a:stretch>
        </p:blipFill>
        <p:spPr>
          <a:xfrm>
            <a:off x="1028427" y="1570672"/>
            <a:ext cx="4403701" cy="2478813"/>
          </a:xfrm>
          <a:prstGeom prst="rect">
            <a:avLst/>
          </a:prstGeom>
        </p:spPr>
      </p:pic>
      <p:pic>
        <p:nvPicPr>
          <p:cNvPr id="10" name="Picture 9"/>
          <p:cNvPicPr>
            <a:picLocks noChangeAspect="1"/>
          </p:cNvPicPr>
          <p:nvPr/>
        </p:nvPicPr>
        <p:blipFill>
          <a:blip r:embed="rId6"/>
          <a:stretch>
            <a:fillRect/>
          </a:stretch>
        </p:blipFill>
        <p:spPr>
          <a:xfrm>
            <a:off x="1149530" y="4291693"/>
            <a:ext cx="4414911" cy="1024890"/>
          </a:xfrm>
          <a:prstGeom prst="rect">
            <a:avLst/>
          </a:prstGeom>
        </p:spPr>
      </p:pic>
    </p:spTree>
    <p:extLst>
      <p:ext uri="{BB962C8B-B14F-4D97-AF65-F5344CB8AC3E}">
        <p14:creationId xmlns:p14="http://schemas.microsoft.com/office/powerpoint/2010/main" val="963654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TextBox 2"/>
          <p:cNvSpPr txBox="1"/>
          <p:nvPr/>
        </p:nvSpPr>
        <p:spPr>
          <a:xfrm>
            <a:off x="1463040" y="640080"/>
            <a:ext cx="6648551" cy="369332"/>
          </a:xfrm>
          <a:prstGeom prst="rect">
            <a:avLst/>
          </a:prstGeom>
          <a:noFill/>
        </p:spPr>
        <p:txBody>
          <a:bodyPr wrap="none" rtlCol="0">
            <a:spAutoFit/>
          </a:bodyPr>
          <a:lstStyle/>
          <a:p>
            <a:r>
              <a:rPr lang="en-US"/>
              <a:t>Measurement of liquid level in dynamic environment (effect of slash)</a:t>
            </a:r>
          </a:p>
        </p:txBody>
      </p:sp>
      <p:pic>
        <p:nvPicPr>
          <p:cNvPr id="4" name="Picture 3"/>
          <p:cNvPicPr>
            <a:picLocks noChangeAspect="1"/>
          </p:cNvPicPr>
          <p:nvPr/>
        </p:nvPicPr>
        <p:blipFill>
          <a:blip r:embed="rId2"/>
          <a:stretch>
            <a:fillRect/>
          </a:stretch>
        </p:blipFill>
        <p:spPr>
          <a:xfrm>
            <a:off x="1079862" y="1175659"/>
            <a:ext cx="5738949" cy="2037806"/>
          </a:xfrm>
          <a:prstGeom prst="rect">
            <a:avLst/>
          </a:prstGeom>
        </p:spPr>
      </p:pic>
      <p:pic>
        <p:nvPicPr>
          <p:cNvPr id="5" name="Picture 4"/>
          <p:cNvPicPr>
            <a:picLocks noChangeAspect="1"/>
          </p:cNvPicPr>
          <p:nvPr/>
        </p:nvPicPr>
        <p:blipFill>
          <a:blip r:embed="rId3"/>
          <a:stretch>
            <a:fillRect/>
          </a:stretch>
        </p:blipFill>
        <p:spPr>
          <a:xfrm>
            <a:off x="7589518" y="1481327"/>
            <a:ext cx="4271556" cy="3170274"/>
          </a:xfrm>
          <a:prstGeom prst="rect">
            <a:avLst/>
          </a:prstGeom>
        </p:spPr>
      </p:pic>
      <p:pic>
        <p:nvPicPr>
          <p:cNvPr id="6" name="Picture 5"/>
          <p:cNvPicPr>
            <a:picLocks noChangeAspect="1"/>
          </p:cNvPicPr>
          <p:nvPr/>
        </p:nvPicPr>
        <p:blipFill>
          <a:blip r:embed="rId4"/>
          <a:stretch>
            <a:fillRect/>
          </a:stretch>
        </p:blipFill>
        <p:spPr>
          <a:xfrm>
            <a:off x="453118" y="3937362"/>
            <a:ext cx="6640014" cy="1752600"/>
          </a:xfrm>
          <a:prstGeom prst="rect">
            <a:avLst/>
          </a:prstGeom>
        </p:spPr>
      </p:pic>
    </p:spTree>
    <p:extLst>
      <p:ext uri="{BB962C8B-B14F-4D97-AF65-F5344CB8AC3E}">
        <p14:creationId xmlns:p14="http://schemas.microsoft.com/office/powerpoint/2010/main" val="18620863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809216" y="299220"/>
            <a:ext cx="8611975" cy="4403408"/>
          </a:xfrm>
          <a:prstGeom prst="rect">
            <a:avLst/>
          </a:prstGeom>
        </p:spPr>
      </p:pic>
      <p:sp>
        <p:nvSpPr>
          <p:cNvPr id="4" name="Rectangle 3"/>
          <p:cNvSpPr/>
          <p:nvPr/>
        </p:nvSpPr>
        <p:spPr>
          <a:xfrm>
            <a:off x="931816" y="4730821"/>
            <a:ext cx="10445931" cy="646331"/>
          </a:xfrm>
          <a:prstGeom prst="rect">
            <a:avLst/>
          </a:prstGeom>
        </p:spPr>
        <p:txBody>
          <a:bodyPr wrap="square">
            <a:spAutoFit/>
          </a:bodyPr>
          <a:lstStyle/>
          <a:p>
            <a:r>
              <a:rPr lang="en-US"/>
              <a:t>The raw sensor signals were smoothened or filtered to remove high-frequency noise and spikes before processing the sensor signals through the SVM based signal processing method</a:t>
            </a:r>
          </a:p>
        </p:txBody>
      </p:sp>
      <p:sp>
        <p:nvSpPr>
          <p:cNvPr id="5" name="Rectangle 4"/>
          <p:cNvSpPr/>
          <p:nvPr/>
        </p:nvSpPr>
        <p:spPr>
          <a:xfrm>
            <a:off x="657495" y="5514592"/>
            <a:ext cx="10890069" cy="646331"/>
          </a:xfrm>
          <a:prstGeom prst="rect">
            <a:avLst/>
          </a:prstGeom>
        </p:spPr>
        <p:txBody>
          <a:bodyPr wrap="square">
            <a:spAutoFit/>
          </a:bodyPr>
          <a:lstStyle/>
          <a:p>
            <a:r>
              <a:rPr lang="en-US"/>
              <a:t>Support Vector Machine (SVM) is a newly developed machine learning </a:t>
            </a:r>
            <a:r>
              <a:rPr lang="en-US" err="1"/>
              <a:t>algorithm.SVM</a:t>
            </a:r>
            <a:r>
              <a:rPr lang="en-US"/>
              <a:t> is based on Statistical Learning Theory and has the ability to </a:t>
            </a:r>
            <a:r>
              <a:rPr lang="en-US" err="1"/>
              <a:t>recognise</a:t>
            </a:r>
            <a:r>
              <a:rPr lang="en-US"/>
              <a:t> patterns </a:t>
            </a:r>
          </a:p>
        </p:txBody>
      </p:sp>
    </p:spTree>
    <p:extLst>
      <p:ext uri="{BB962C8B-B14F-4D97-AF65-F5344CB8AC3E}">
        <p14:creationId xmlns:p14="http://schemas.microsoft.com/office/powerpoint/2010/main" val="15573543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TextBox 2"/>
          <p:cNvSpPr txBox="1"/>
          <p:nvPr/>
        </p:nvSpPr>
        <p:spPr>
          <a:xfrm>
            <a:off x="3366052" y="2292627"/>
            <a:ext cx="4617803" cy="923330"/>
          </a:xfrm>
          <a:prstGeom prst="rect">
            <a:avLst/>
          </a:prstGeom>
          <a:noFill/>
        </p:spPr>
        <p:txBody>
          <a:bodyPr wrap="none" rtlCol="0">
            <a:spAutoFit/>
          </a:bodyPr>
          <a:lstStyle/>
          <a:p>
            <a:r>
              <a:rPr lang="en-US" sz="3600"/>
              <a:t>Humidity measurement</a:t>
            </a:r>
          </a:p>
          <a:p>
            <a:endParaRPr lang="en-US"/>
          </a:p>
        </p:txBody>
      </p:sp>
    </p:spTree>
    <p:extLst>
      <p:ext uri="{BB962C8B-B14F-4D97-AF65-F5344CB8AC3E}">
        <p14:creationId xmlns:p14="http://schemas.microsoft.com/office/powerpoint/2010/main" val="3955757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5122" name="Picture 2" descr="C:\Users\faculty\Desktop\Level measurement_files\level-measurement-11-320.jpg"/>
          <p:cNvPicPr>
            <a:picLocks noChangeAspect="1" noChangeArrowheads="1"/>
          </p:cNvPicPr>
          <p:nvPr/>
        </p:nvPicPr>
        <p:blipFill>
          <a:blip r:embed="rId2"/>
          <a:srcRect/>
          <a:stretch>
            <a:fillRect/>
          </a:stretch>
        </p:blipFill>
        <p:spPr bwMode="auto">
          <a:xfrm>
            <a:off x="0" y="0"/>
            <a:ext cx="12192000" cy="6172200"/>
          </a:xfrm>
          <a:prstGeom prst="rect">
            <a:avLst/>
          </a:prstGeom>
          <a:noFill/>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TextBox 2"/>
          <p:cNvSpPr txBox="1"/>
          <p:nvPr/>
        </p:nvSpPr>
        <p:spPr>
          <a:xfrm>
            <a:off x="259364" y="1061121"/>
            <a:ext cx="6375143" cy="1477328"/>
          </a:xfrm>
          <a:prstGeom prst="rect">
            <a:avLst/>
          </a:prstGeom>
          <a:noFill/>
        </p:spPr>
        <p:txBody>
          <a:bodyPr wrap="none" rtlCol="0">
            <a:spAutoFit/>
          </a:bodyPr>
          <a:lstStyle/>
          <a:p>
            <a:r>
              <a:rPr lang="en-US"/>
              <a:t>Humidity is amount of water vapor present in air</a:t>
            </a:r>
          </a:p>
          <a:p>
            <a:r>
              <a:rPr lang="en-US"/>
              <a:t>Water vapor is usually expressed in terms of relative </a:t>
            </a:r>
            <a:r>
              <a:rPr lang="en-US" err="1"/>
              <a:t>humidty</a:t>
            </a:r>
            <a:r>
              <a:rPr lang="en-US"/>
              <a:t>(RH),</a:t>
            </a:r>
          </a:p>
          <a:p>
            <a:r>
              <a:rPr lang="en-US"/>
              <a:t>Dew point or wet bulb temperature and volume or mass ratio,</a:t>
            </a:r>
          </a:p>
          <a:p>
            <a:r>
              <a:rPr lang="en-US"/>
              <a:t>Expressed as part per million(ppm) volume or weight.</a:t>
            </a:r>
          </a:p>
          <a:p>
            <a:endParaRPr lang="en-US"/>
          </a:p>
        </p:txBody>
      </p:sp>
      <p:pic>
        <p:nvPicPr>
          <p:cNvPr id="4" name="Picture 3"/>
          <p:cNvPicPr>
            <a:picLocks noChangeAspect="1"/>
          </p:cNvPicPr>
          <p:nvPr/>
        </p:nvPicPr>
        <p:blipFill>
          <a:blip r:embed="rId2"/>
          <a:stretch>
            <a:fillRect/>
          </a:stretch>
        </p:blipFill>
        <p:spPr>
          <a:xfrm>
            <a:off x="6804752" y="1253904"/>
            <a:ext cx="4581387" cy="3436040"/>
          </a:xfrm>
          <a:prstGeom prst="rect">
            <a:avLst/>
          </a:prstGeom>
        </p:spPr>
      </p:pic>
      <p:sp>
        <p:nvSpPr>
          <p:cNvPr id="6" name="Rectangle 5"/>
          <p:cNvSpPr/>
          <p:nvPr/>
        </p:nvSpPr>
        <p:spPr>
          <a:xfrm>
            <a:off x="317862" y="2601575"/>
            <a:ext cx="6096000" cy="923330"/>
          </a:xfrm>
          <a:prstGeom prst="rect">
            <a:avLst/>
          </a:prstGeom>
        </p:spPr>
        <p:txBody>
          <a:bodyPr>
            <a:spAutoFit/>
          </a:bodyPr>
          <a:lstStyle/>
          <a:p>
            <a:r>
              <a:rPr lang="en-US" b="1"/>
              <a:t>Dew point</a:t>
            </a:r>
            <a:r>
              <a:rPr lang="en-US"/>
              <a:t>—Saturation temperature of a gas–water vapor</a:t>
            </a:r>
          </a:p>
          <a:p>
            <a:r>
              <a:rPr lang="en-US"/>
              <a:t>mixture (the temperature at which water condensation</a:t>
            </a:r>
          </a:p>
          <a:p>
            <a:r>
              <a:rPr lang="en-US"/>
              <a:t>occurs as a gas is cooled).</a:t>
            </a:r>
          </a:p>
        </p:txBody>
      </p:sp>
      <p:sp>
        <p:nvSpPr>
          <p:cNvPr id="7" name="Rectangle 6"/>
          <p:cNvSpPr/>
          <p:nvPr/>
        </p:nvSpPr>
        <p:spPr>
          <a:xfrm>
            <a:off x="340008" y="3649284"/>
            <a:ext cx="4780632" cy="923330"/>
          </a:xfrm>
          <a:prstGeom prst="rect">
            <a:avLst/>
          </a:prstGeom>
        </p:spPr>
        <p:txBody>
          <a:bodyPr wrap="square">
            <a:spAutoFit/>
          </a:bodyPr>
          <a:lstStyle/>
          <a:p>
            <a:r>
              <a:rPr lang="en-US" b="1"/>
              <a:t>Relative humidity(RH)- </a:t>
            </a:r>
            <a:r>
              <a:rPr lang="en-US"/>
              <a:t>The ratio of how much water vapor is in the air vs. the maximum it could contain at the particular temperature </a:t>
            </a:r>
          </a:p>
        </p:txBody>
      </p:sp>
      <p:sp>
        <p:nvSpPr>
          <p:cNvPr id="8" name="Rectangle 7"/>
          <p:cNvSpPr/>
          <p:nvPr/>
        </p:nvSpPr>
        <p:spPr>
          <a:xfrm>
            <a:off x="360821" y="4772688"/>
            <a:ext cx="5043432" cy="369332"/>
          </a:xfrm>
          <a:prstGeom prst="rect">
            <a:avLst/>
          </a:prstGeom>
        </p:spPr>
        <p:txBody>
          <a:bodyPr wrap="none">
            <a:spAutoFit/>
          </a:bodyPr>
          <a:lstStyle/>
          <a:p>
            <a:r>
              <a:rPr lang="en-US" b="1"/>
              <a:t>Hygrometer</a:t>
            </a:r>
            <a:r>
              <a:rPr lang="en-US"/>
              <a:t>—An apparatus that measures humidity</a:t>
            </a:r>
          </a:p>
        </p:txBody>
      </p:sp>
      <p:sp>
        <p:nvSpPr>
          <p:cNvPr id="9" name="Rectangle 8"/>
          <p:cNvSpPr/>
          <p:nvPr/>
        </p:nvSpPr>
        <p:spPr>
          <a:xfrm>
            <a:off x="278674" y="5274269"/>
            <a:ext cx="6096000" cy="646331"/>
          </a:xfrm>
          <a:prstGeom prst="rect">
            <a:avLst/>
          </a:prstGeom>
        </p:spPr>
        <p:txBody>
          <a:bodyPr>
            <a:spAutoFit/>
          </a:bodyPr>
          <a:lstStyle/>
          <a:p>
            <a:r>
              <a:rPr lang="en-US" b="1"/>
              <a:t>Specific humidity</a:t>
            </a:r>
            <a:r>
              <a:rPr lang="en-US"/>
              <a:t>—The ratio of the mass of water vapor</a:t>
            </a:r>
          </a:p>
          <a:p>
            <a:r>
              <a:rPr lang="en-US"/>
              <a:t>to the mass of dry gas in a given volume</a:t>
            </a:r>
          </a:p>
        </p:txBody>
      </p:sp>
    </p:spTree>
    <p:extLst>
      <p:ext uri="{BB962C8B-B14F-4D97-AF65-F5344CB8AC3E}">
        <p14:creationId xmlns:p14="http://schemas.microsoft.com/office/powerpoint/2010/main" val="19760610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Rectangle 2"/>
          <p:cNvSpPr/>
          <p:nvPr/>
        </p:nvSpPr>
        <p:spPr>
          <a:xfrm>
            <a:off x="1715587" y="1224784"/>
            <a:ext cx="8329749" cy="369332"/>
          </a:xfrm>
          <a:prstGeom prst="rect">
            <a:avLst/>
          </a:prstGeom>
        </p:spPr>
        <p:txBody>
          <a:bodyPr wrap="square">
            <a:spAutoFit/>
          </a:bodyPr>
          <a:lstStyle/>
          <a:p>
            <a:r>
              <a:rPr lang="en-US">
                <a:solidFill>
                  <a:srgbClr val="FF0000"/>
                </a:solidFill>
              </a:rPr>
              <a:t>Warm air has a greater capacity for water vapor than does cold air</a:t>
            </a:r>
          </a:p>
        </p:txBody>
      </p:sp>
      <p:pic>
        <p:nvPicPr>
          <p:cNvPr id="5" name="Picture 4"/>
          <p:cNvPicPr>
            <a:picLocks noChangeAspect="1"/>
          </p:cNvPicPr>
          <p:nvPr/>
        </p:nvPicPr>
        <p:blipFill>
          <a:blip r:embed="rId2"/>
          <a:stretch>
            <a:fillRect/>
          </a:stretch>
        </p:blipFill>
        <p:spPr>
          <a:xfrm>
            <a:off x="692332" y="1986453"/>
            <a:ext cx="4820195" cy="3600638"/>
          </a:xfrm>
          <a:prstGeom prst="rect">
            <a:avLst/>
          </a:prstGeom>
        </p:spPr>
      </p:pic>
      <p:pic>
        <p:nvPicPr>
          <p:cNvPr id="6" name="Picture 5"/>
          <p:cNvPicPr>
            <a:picLocks noChangeAspect="1"/>
          </p:cNvPicPr>
          <p:nvPr/>
        </p:nvPicPr>
        <p:blipFill>
          <a:blip r:embed="rId3"/>
          <a:stretch>
            <a:fillRect/>
          </a:stretch>
        </p:blipFill>
        <p:spPr>
          <a:xfrm>
            <a:off x="6314258" y="2007597"/>
            <a:ext cx="5184915" cy="3687809"/>
          </a:xfrm>
          <a:prstGeom prst="rect">
            <a:avLst/>
          </a:prstGeom>
        </p:spPr>
      </p:pic>
    </p:spTree>
    <p:extLst>
      <p:ext uri="{BB962C8B-B14F-4D97-AF65-F5344CB8AC3E}">
        <p14:creationId xmlns:p14="http://schemas.microsoft.com/office/powerpoint/2010/main" val="13479552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1554" y="496344"/>
            <a:ext cx="10058400" cy="968375"/>
          </a:xfrm>
        </p:spPr>
        <p:txBody>
          <a:bodyPr/>
          <a:lstStyle/>
          <a:p>
            <a:r>
              <a:rPr lang="en-US"/>
              <a:t>Applications of humidity measurements</a:t>
            </a:r>
          </a:p>
        </p:txBody>
      </p:sp>
      <p:sp>
        <p:nvSpPr>
          <p:cNvPr id="3" name="Content Placeholder 2"/>
          <p:cNvSpPr>
            <a:spLocks noGrp="1"/>
          </p:cNvSpPr>
          <p:nvPr>
            <p:ph idx="4294967295"/>
          </p:nvPr>
        </p:nvSpPr>
        <p:spPr>
          <a:xfrm>
            <a:off x="483326" y="1829526"/>
            <a:ext cx="10225496" cy="4065588"/>
          </a:xfrm>
        </p:spPr>
        <p:txBody>
          <a:bodyPr>
            <a:normAutofit/>
          </a:bodyPr>
          <a:lstStyle/>
          <a:p>
            <a:pPr marL="0" indent="0">
              <a:buNone/>
            </a:pPr>
            <a:endParaRPr lang="en-US"/>
          </a:p>
          <a:p>
            <a:pPr>
              <a:buFont typeface="Arial" panose="020B0604020202020204" pitchFamily="34" charset="0"/>
              <a:buChar char="•"/>
            </a:pPr>
            <a:r>
              <a:rPr lang="en-US"/>
              <a:t>Many domestic applications, such as intelligent control of the living environment in buildings, cooking control for microwave ovens, and intelligent control of laundry etc.</a:t>
            </a:r>
          </a:p>
          <a:p>
            <a:pPr>
              <a:buFont typeface="Arial" panose="020B0604020202020204" pitchFamily="34" charset="0"/>
              <a:buChar char="•"/>
            </a:pPr>
            <a:r>
              <a:rPr lang="en-US"/>
              <a:t>In automobile industry, humidity sensors are used in rear window defoggers and motor assembly lines.</a:t>
            </a:r>
          </a:p>
          <a:p>
            <a:pPr>
              <a:buFont typeface="Arial" panose="020B0604020202020204" pitchFamily="34" charset="0"/>
              <a:buChar char="•"/>
            </a:pPr>
            <a:r>
              <a:rPr lang="en-US"/>
              <a:t> In medical field, humidity sensors are used in respiratory equipment, sterilizers, incubators, pharmaceutical processing, and biological products. </a:t>
            </a:r>
          </a:p>
          <a:p>
            <a:pPr>
              <a:buFont typeface="Arial" panose="020B0604020202020204" pitchFamily="34" charset="0"/>
              <a:buChar char="•"/>
            </a:pPr>
            <a:r>
              <a:rPr lang="en-US"/>
              <a:t>In agriculture, humidity sensors are used for green-house air-conditioning, plantation protection (dew prevention), soil moisture monitoring, and cereal storage.</a:t>
            </a:r>
          </a:p>
          <a:p>
            <a:pPr>
              <a:buFont typeface="Arial" panose="020B0604020202020204" pitchFamily="34" charset="0"/>
              <a:buChar char="•"/>
            </a:pPr>
            <a:r>
              <a:rPr lang="en-US"/>
              <a:t> In general industry, humidity sensors are used for humidity control in chemical gas purification, dryers, ovens, film desiccation, paper and textile production, and food processing.</a:t>
            </a:r>
          </a:p>
        </p:txBody>
      </p:sp>
    </p:spTree>
    <p:extLst>
      <p:ext uri="{BB962C8B-B14F-4D97-AF65-F5344CB8AC3E}">
        <p14:creationId xmlns:p14="http://schemas.microsoft.com/office/powerpoint/2010/main" val="23991771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493666" y="913039"/>
            <a:ext cx="5546928" cy="4834618"/>
          </a:xfrm>
          <a:prstGeom prst="rect">
            <a:avLst/>
          </a:prstGeom>
        </p:spPr>
      </p:pic>
      <p:sp>
        <p:nvSpPr>
          <p:cNvPr id="4" name="Rectangle 3"/>
          <p:cNvSpPr/>
          <p:nvPr/>
        </p:nvSpPr>
        <p:spPr>
          <a:xfrm>
            <a:off x="6096000" y="1148919"/>
            <a:ext cx="6096000" cy="1754326"/>
          </a:xfrm>
          <a:prstGeom prst="rect">
            <a:avLst/>
          </a:prstGeom>
        </p:spPr>
        <p:txBody>
          <a:bodyPr>
            <a:spAutoFit/>
          </a:bodyPr>
          <a:lstStyle/>
          <a:p>
            <a:pPr marL="285750" indent="-285750">
              <a:buFont typeface="Arial" panose="020B0604020202020204" pitchFamily="34" charset="0"/>
              <a:buChar char="•"/>
            </a:pPr>
            <a:r>
              <a:rPr lang="en-US"/>
              <a:t>Certain hygroscopic materials such as human hair, animal membranes, wood, paper, etc., undergo changes in linear dimensions when they absorb moisture from their surrounding air. This change in linear dimension is used as the measurement of humidity present in air.</a:t>
            </a:r>
          </a:p>
          <a:p>
            <a:endParaRPr lang="en-US"/>
          </a:p>
        </p:txBody>
      </p:sp>
      <p:sp>
        <p:nvSpPr>
          <p:cNvPr id="5" name="Rectangle 4"/>
          <p:cNvSpPr/>
          <p:nvPr/>
        </p:nvSpPr>
        <p:spPr>
          <a:xfrm>
            <a:off x="6096000" y="2907047"/>
            <a:ext cx="6096000" cy="2585323"/>
          </a:xfrm>
          <a:prstGeom prst="rect">
            <a:avLst/>
          </a:prstGeom>
        </p:spPr>
        <p:txBody>
          <a:bodyPr>
            <a:spAutoFit/>
          </a:bodyPr>
          <a:lstStyle/>
          <a:p>
            <a:pPr marL="285750" indent="-285750">
              <a:buFont typeface="Arial" panose="020B0604020202020204" pitchFamily="34" charset="0"/>
              <a:buChar char="•"/>
            </a:pPr>
            <a:r>
              <a:rPr lang="en-US"/>
              <a:t>When the humidity of air is to be measured, this air is made to surround the hair arrangement and the hair arrangement absorbs the humidity from the surrounding air and expands or contracts in the linear direction.</a:t>
            </a:r>
          </a:p>
          <a:p>
            <a:endParaRPr lang="en-US"/>
          </a:p>
          <a:p>
            <a:pPr marL="285750" indent="-285750">
              <a:buFont typeface="Arial" panose="020B0604020202020204" pitchFamily="34" charset="0"/>
              <a:buChar char="•"/>
            </a:pPr>
            <a:r>
              <a:rPr lang="en-US"/>
              <a:t>This expansion or contraction of the hair arrangement moves the arm &amp; link and thus the pointer to a suitable position on the calibrated scale and thus indicating the humidity present in the air/atmosphere</a:t>
            </a:r>
          </a:p>
        </p:txBody>
      </p:sp>
    </p:spTree>
    <p:extLst>
      <p:ext uri="{BB962C8B-B14F-4D97-AF65-F5344CB8AC3E}">
        <p14:creationId xmlns:p14="http://schemas.microsoft.com/office/powerpoint/2010/main" val="329791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3" name="Picture 2"/>
          <p:cNvPicPr>
            <a:picLocks noChangeAspect="1"/>
          </p:cNvPicPr>
          <p:nvPr/>
        </p:nvPicPr>
        <p:blipFill>
          <a:blip r:embed="rId2"/>
          <a:stretch>
            <a:fillRect/>
          </a:stretch>
        </p:blipFill>
        <p:spPr>
          <a:xfrm>
            <a:off x="396478" y="1061121"/>
            <a:ext cx="5713911" cy="4568278"/>
          </a:xfrm>
          <a:prstGeom prst="rect">
            <a:avLst/>
          </a:prstGeom>
        </p:spPr>
      </p:pic>
      <p:sp>
        <p:nvSpPr>
          <p:cNvPr id="4" name="TextBox 3"/>
          <p:cNvSpPr txBox="1"/>
          <p:nvPr/>
        </p:nvSpPr>
        <p:spPr>
          <a:xfrm>
            <a:off x="6294783" y="1664852"/>
            <a:ext cx="5897217" cy="2308324"/>
          </a:xfrm>
          <a:prstGeom prst="rect">
            <a:avLst/>
          </a:prstGeom>
          <a:noFill/>
        </p:spPr>
        <p:txBody>
          <a:bodyPr wrap="square" rtlCol="0">
            <a:spAutoFit/>
          </a:bodyPr>
          <a:lstStyle/>
          <a:p>
            <a:pPr marL="285750" indent="-285750">
              <a:buFont typeface="Arial" panose="020B0604020202020204" pitchFamily="34" charset="0"/>
              <a:buChar char="•"/>
            </a:pPr>
            <a:r>
              <a:rPr lang="en-US"/>
              <a:t>The dew point is the temperature when  water vapor starts to condense out of air.(the temperature at which air becomes completely saturated)</a:t>
            </a:r>
          </a:p>
          <a:p>
            <a:pPr marL="285750" indent="-285750">
              <a:buFont typeface="Arial" panose="020B0604020202020204" pitchFamily="34" charset="0"/>
              <a:buChar char="•"/>
            </a:pPr>
            <a:r>
              <a:rPr lang="en-US"/>
              <a:t>Above this temperature moisture stays in the air</a:t>
            </a:r>
          </a:p>
          <a:p>
            <a:r>
              <a:rPr lang="en-US" b="1"/>
              <a:t>If the dew point temperature is close to dry air temperature –the relative humidity is high</a:t>
            </a:r>
          </a:p>
          <a:p>
            <a:r>
              <a:rPr lang="en-US" b="1"/>
              <a:t>If the dew point is well below the dry air temperature –the relative humidity is low</a:t>
            </a:r>
          </a:p>
        </p:txBody>
      </p:sp>
    </p:spTree>
    <p:extLst>
      <p:ext uri="{BB962C8B-B14F-4D97-AF65-F5344CB8AC3E}">
        <p14:creationId xmlns:p14="http://schemas.microsoft.com/office/powerpoint/2010/main" val="231071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sp>
        <p:nvSpPr>
          <p:cNvPr id="3" name="Rectangle 2"/>
          <p:cNvSpPr/>
          <p:nvPr/>
        </p:nvSpPr>
        <p:spPr>
          <a:xfrm>
            <a:off x="365759" y="751344"/>
            <a:ext cx="10411097" cy="3970318"/>
          </a:xfrm>
          <a:prstGeom prst="rect">
            <a:avLst/>
          </a:prstGeom>
        </p:spPr>
        <p:txBody>
          <a:bodyPr wrap="square">
            <a:spAutoFit/>
          </a:bodyPr>
          <a:lstStyle/>
          <a:p>
            <a:pPr marL="285750" indent="-285750">
              <a:buFont typeface="Arial" panose="020B0604020202020204" pitchFamily="34" charset="0"/>
              <a:buChar char="•"/>
            </a:pPr>
            <a:r>
              <a:rPr lang="en-US"/>
              <a:t>The mirror is constantly cooled by a cooling medium. The cooling medium is maintained at a constant temperature.</a:t>
            </a:r>
          </a:p>
          <a:p>
            <a:pPr marL="285750" indent="-285750">
              <a:buFont typeface="Arial" panose="020B0604020202020204" pitchFamily="34" charset="0"/>
              <a:buChar char="•"/>
            </a:pPr>
            <a:r>
              <a:rPr lang="en-US"/>
              <a:t>To this mirror is attached a thermocouple whose leads are connected to a </a:t>
            </a:r>
            <a:r>
              <a:rPr lang="en-US" err="1"/>
              <a:t>millivoltmeter</a:t>
            </a:r>
            <a:r>
              <a:rPr lang="en-US"/>
              <a:t>.</a:t>
            </a:r>
          </a:p>
          <a:p>
            <a:pPr marL="285750" indent="-285750">
              <a:buFont typeface="Arial" panose="020B0604020202020204" pitchFamily="34" charset="0"/>
              <a:buChar char="•"/>
            </a:pPr>
            <a:r>
              <a:rPr lang="en-US"/>
              <a:t>Constantly a light is made to fall in an angle on the mirror and the amount of reflected light is sensed by a photo cell.</a:t>
            </a:r>
          </a:p>
          <a:p>
            <a:pPr marL="285750" indent="-285750">
              <a:buFont typeface="Arial" panose="020B0604020202020204" pitchFamily="34" charset="0"/>
              <a:buChar char="•"/>
            </a:pPr>
            <a:r>
              <a:rPr lang="en-US"/>
              <a:t>Now an air jet is made to fall in an angle on the mirror and the water-vapor (moisture) contained in the air starts condensing on the mirror and they appear as small drops (dew) on the mirror.</a:t>
            </a:r>
          </a:p>
          <a:p>
            <a:pPr marL="285750" indent="-285750">
              <a:buFont typeface="Arial" panose="020B0604020202020204" pitchFamily="34" charset="0"/>
              <a:buChar char="•"/>
            </a:pPr>
            <a:r>
              <a:rPr lang="en-US"/>
              <a:t>This moisture (dews) formed on the mirror reduces the amount of light reflected from the mirror and it is detected by photocell. When for the first time, there is a change in amount of transmitted light; it becomes an indication of dew formation.</a:t>
            </a:r>
          </a:p>
          <a:p>
            <a:pPr marL="285750" indent="-285750">
              <a:buFont typeface="Arial" panose="020B0604020202020204" pitchFamily="34" charset="0"/>
              <a:buChar char="•"/>
            </a:pPr>
            <a:r>
              <a:rPr lang="en-US"/>
              <a:t>At this instance (that is, when the due formation is detected first), the temperature indicated by the thermocouple attached to the mirror becomes the dew point temperature.</a:t>
            </a:r>
          </a:p>
          <a:p>
            <a:r>
              <a:rPr lang="en-US"/>
              <a:t>Thus this arrangement is used to determine the time at which the dew appears for the first time and dew point temperature.</a:t>
            </a:r>
          </a:p>
        </p:txBody>
      </p:sp>
    </p:spTree>
    <p:extLst>
      <p:ext uri="{BB962C8B-B14F-4D97-AF65-F5344CB8AC3E}">
        <p14:creationId xmlns:p14="http://schemas.microsoft.com/office/powerpoint/2010/main" val="2825855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6146" name="Picture 2" descr="C:\Users\faculty\Desktop\Level measurement_files\level-measurement-12-320.jpg"/>
          <p:cNvPicPr>
            <a:picLocks noChangeAspect="1" noChangeArrowheads="1"/>
          </p:cNvPicPr>
          <p:nvPr/>
        </p:nvPicPr>
        <p:blipFill>
          <a:blip r:embed="rId2"/>
          <a:srcRect/>
          <a:stretch>
            <a:fillRect/>
          </a:stretch>
        </p:blipFill>
        <p:spPr bwMode="auto">
          <a:xfrm>
            <a:off x="0" y="198120"/>
            <a:ext cx="12192000" cy="605028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Industrial Instrumentation by V.Sravani</a:t>
            </a:r>
          </a:p>
        </p:txBody>
      </p:sp>
      <p:pic>
        <p:nvPicPr>
          <p:cNvPr id="7170" name="Picture 2" descr="C:\Users\faculty\Desktop\Level measurement_files\level-measurement-13-320.jpg"/>
          <p:cNvPicPr>
            <a:picLocks noChangeAspect="1" noChangeArrowheads="1"/>
          </p:cNvPicPr>
          <p:nvPr/>
        </p:nvPicPr>
        <p:blipFill>
          <a:blip r:embed="rId2"/>
          <a:srcRect/>
          <a:stretch>
            <a:fillRect/>
          </a:stretch>
        </p:blipFill>
        <p:spPr bwMode="auto">
          <a:xfrm>
            <a:off x="0" y="0"/>
            <a:ext cx="11871960" cy="6278880"/>
          </a:xfrm>
          <a:prstGeom prst="rect">
            <a:avLst/>
          </a:prstGeom>
          <a:noFill/>
        </p:spPr>
      </p:pic>
    </p:spTree>
  </p:cSld>
  <p:clrMapOvr>
    <a:masterClrMapping/>
  </p:clrMapOvr>
</p:sld>
</file>

<file path=ppt/theme/theme1.xml><?xml version="1.0" encoding="utf-8"?>
<a:theme xmlns:a="http://schemas.openxmlformats.org/drawingml/2006/main" name="Theme2">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heme2" id="{37932314-DF91-45F3-9145-B068522203FC}" vid="{33CFD121-6084-4244-9A0D-3B37C187C0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17E7D00848E040932490A31FE0D4A9" ma:contentTypeVersion="7" ma:contentTypeDescription="Create a new document." ma:contentTypeScope="" ma:versionID="9f3893a2fc5e64c93f3ebfcab5c01f30">
  <xsd:schema xmlns:xsd="http://www.w3.org/2001/XMLSchema" xmlns:xs="http://www.w3.org/2001/XMLSchema" xmlns:p="http://schemas.microsoft.com/office/2006/metadata/properties" xmlns:ns2="ccc2374a-eda9-4552-8ee2-6d52bdbf5654" xmlns:ns3="21107e4a-f9ec-4781-808d-47c4bbbc1f61" targetNamespace="http://schemas.microsoft.com/office/2006/metadata/properties" ma:root="true" ma:fieldsID="3673c84c59bf9709160fcbf2f86679ac" ns2:_="" ns3:_="">
    <xsd:import namespace="ccc2374a-eda9-4552-8ee2-6d52bdbf5654"/>
    <xsd:import namespace="21107e4a-f9ec-4781-808d-47c4bbbc1f6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c2374a-eda9-4552-8ee2-6d52bdbf56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1107e4a-f9ec-4781-808d-47c4bbbc1f6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B8C34F-07B9-4F24-B550-5D36B53EC20F}">
  <ds:schemaRefs>
    <ds:schemaRef ds:uri="http://schemas.microsoft.com/sharepoint/v3/contenttype/forms"/>
  </ds:schemaRefs>
</ds:datastoreItem>
</file>

<file path=customXml/itemProps2.xml><?xml version="1.0" encoding="utf-8"?>
<ds:datastoreItem xmlns:ds="http://schemas.openxmlformats.org/officeDocument/2006/customXml" ds:itemID="{BFD15DA3-1A0C-418A-8407-BEE11A8239DB}">
  <ds:schemaRefs>
    <ds:schemaRef ds:uri="21107e4a-f9ec-4781-808d-47c4bbbc1f61"/>
    <ds:schemaRef ds:uri="ccc2374a-eda9-4552-8ee2-6d52bdbf56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9F15EED-F641-44F6-BE11-069102362EE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Theme2</Template>
  <Application>Microsoft Office PowerPoint</Application>
  <PresentationFormat>Widescreen</PresentationFormat>
  <Slides>75</Slides>
  <Notes>3</Notes>
  <HiddenSlides>0</HiddenSlide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Theme2</vt:lpstr>
      <vt:lpstr>PowerPoint Presentation</vt:lpstr>
      <vt:lpstr>PowerPoint Presentation</vt:lpstr>
      <vt:lpstr>PowerPoint Presentation</vt:lpstr>
      <vt:lpstr>Sight Glass: Direct Visual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Force operated methods</vt:lpstr>
      <vt:lpstr>PowerPoint Presentation</vt:lpstr>
      <vt:lpstr>PowerPoint Presentation</vt:lpstr>
      <vt:lpstr>PowerPoint Presentation</vt:lpstr>
      <vt:lpstr>Pressure transducers</vt:lpstr>
      <vt:lpstr>Diaphragm box</vt:lpstr>
      <vt:lpstr>PowerPoint Presentation</vt:lpstr>
      <vt:lpstr>PowerPoint Presentation</vt:lpstr>
      <vt:lpstr>PowerPoint Presentation</vt:lpstr>
      <vt:lpstr>PowerPoint Presentation</vt:lpstr>
      <vt:lpstr>ELECTRICAL METHODS</vt:lpstr>
      <vt:lpstr>Reed switch</vt:lpstr>
      <vt:lpstr>PowerPoint Presentation</vt:lpstr>
      <vt:lpstr>PowerPoint Presentation</vt:lpstr>
      <vt:lpstr>PowerPoint Presentation</vt:lpstr>
      <vt:lpstr>PowerPoint Presentation</vt:lpstr>
      <vt:lpstr>Gamma ray detectors: GM counter</vt:lpstr>
      <vt:lpstr>PowerPoint Presentation</vt:lpstr>
      <vt:lpstr>PowerPoint Presentation</vt:lpstr>
      <vt:lpstr>PowerPoint Presentation</vt:lpstr>
      <vt:lpstr>PowerPoint Presentation</vt:lpstr>
      <vt:lpstr>PowerPoint Presentation</vt:lpstr>
      <vt:lpstr>PowerPoint Presentation</vt:lpstr>
      <vt:lpstr>Applications of humidity measurements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Industrial Instrumentation</dc:title>
  <dc:creator>MAHE</dc:creator>
  <cp:revision>1</cp:revision>
  <dcterms:created xsi:type="dcterms:W3CDTF">2018-01-04T06:40:49Z</dcterms:created>
  <dcterms:modified xsi:type="dcterms:W3CDTF">2022-05-17T14:00:45Z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0x0101007017E7D00848E040932490A31FE0D4A9</vt:lpwstr>
  </property>
</Properties>
</file>